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sldIdLst>
    <p:sldId id="271" r:id="rId2"/>
    <p:sldId id="272" r:id="rId3"/>
    <p:sldId id="273" r:id="rId4"/>
    <p:sldId id="283" r:id="rId5"/>
    <p:sldId id="292" r:id="rId6"/>
    <p:sldId id="284" r:id="rId7"/>
    <p:sldId id="293" r:id="rId8"/>
    <p:sldId id="294" r:id="rId9"/>
    <p:sldId id="295" r:id="rId10"/>
    <p:sldId id="275" r:id="rId11"/>
    <p:sldId id="276" r:id="rId12"/>
    <p:sldId id="296" r:id="rId13"/>
    <p:sldId id="298" r:id="rId14"/>
    <p:sldId id="299" r:id="rId15"/>
    <p:sldId id="300" r:id="rId16"/>
    <p:sldId id="279" r:id="rId17"/>
    <p:sldId id="302" r:id="rId18"/>
    <p:sldId id="303" r:id="rId19"/>
    <p:sldId id="306" r:id="rId20"/>
    <p:sldId id="30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66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490" autoAdjust="0"/>
    <p:restoredTop sz="94660"/>
  </p:normalViewPr>
  <p:slideViewPr>
    <p:cSldViewPr snapToGrid="0">
      <p:cViewPr>
        <p:scale>
          <a:sx n="85" d="100"/>
          <a:sy n="85" d="100"/>
        </p:scale>
        <p:origin x="600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D1FCE-520B-4EA1-80D7-CEFA99707285}" type="datetimeFigureOut">
              <a:rPr lang="en-US" smtClean="0"/>
              <a:t>11/19/18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31CA7-1C83-4ED1-B4EB-C84A88012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174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091022-F1B6-49BE-B6AD-D127F495DA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7AAE647-0D1C-4C3F-AB9A-82ECC2096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6458730-D114-43FB-8F9D-1D43A09B3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CF84A-6509-4F23-97B7-3AB6DD973E5E}" type="datetime1">
              <a:rPr lang="en-US" smtClean="0"/>
              <a:t>11/19/18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F4B2D9B-4C12-47DF-8791-99F6435AB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4A43AC8-C7C4-4EC7-9102-A52E80173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002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B55B5BD-BC18-4A82-BA28-618E0A5BB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599B325-8113-4372-9994-C419486506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75928E7-593A-49DC-B8B2-9DDAF3F45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36795-CCEE-4BE1-9AA7-19FE5A504EA7}" type="datetime1">
              <a:rPr lang="en-US" smtClean="0"/>
              <a:t>11/19/18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CDEDA4A-EEE0-477C-9EB2-550AA1284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3918B6C-9579-4D65-9D9B-510E74A18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844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A05588F-43D4-4BC7-B1D2-60E898A9FD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399BB4D-A613-4827-9579-08A3F5CC0E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37EA2E8-C82F-4DC6-A3B0-8D00B5EB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B6641-B0F6-40CB-B078-4AAB078A2555}" type="datetime1">
              <a:rPr lang="en-US" smtClean="0"/>
              <a:t>11/19/18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3F36149-2552-4993-9D39-57FC96FDD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02554B1-0ABC-4B82-8C97-5FA66D5D9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847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D02BDF-2B67-475C-8B5F-945DF9DF1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30DE6EA-E621-4260-A268-B41F51B14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5E667B4-F1D4-4B65-B085-9A9D938F1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E5064-60AA-4AD3-9368-B8C06DE86F46}" type="datetime1">
              <a:rPr lang="en-US" smtClean="0"/>
              <a:t>11/19/18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E0F77CE-6EE4-49AD-9AA7-B3E890B3E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B5896FD-14E0-4528-872B-42A24D3C8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629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6DA381-518C-4EC0-9C4B-E89B88396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1C05E5B-2E82-4528-9FE6-6794F82C7E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C59ACB1-0952-42ED-9BBF-05C982927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6334C-DEB6-4A31-8426-8D07E701A8FF}" type="datetime1">
              <a:rPr lang="en-US" smtClean="0"/>
              <a:t>11/19/18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C20F76F-13EF-4E70-92C5-203DD417A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5ABDF0C-EB98-4D89-AFF5-6718827DE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96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0FC88F-08B2-4A08-9908-90F151BB9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24FF364-075F-4033-BD6A-07BD276D72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4735B16-EAB1-4ED5-A314-5485229C4C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0124850-8D7F-400C-A0AC-CB3CD8D69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09C24-905F-4737-BE75-4C44C99A980F}" type="datetime1">
              <a:rPr lang="en-US" smtClean="0"/>
              <a:t>11/19/18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31B8A67-BF34-4FAF-8B8C-98DB7FC3E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F8D0F58-D75E-4761-A4C7-5C08591A2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724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73EF70-0F7E-4BAC-9C3F-69C8F1879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ADA6884-9402-48D7-A41C-F14CA1A9C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16CE30A-F06B-4326-B4BE-EBDD2BAAC2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E275398-EFFC-4816-BC74-3870CCAF8B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2B2BE44-B5E1-4B30-8BB5-7853A815FB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695AD64-6CFF-438A-BD96-9D66771FF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BD6B3-FD4E-4C86-8223-245BB2A562B3}" type="datetime1">
              <a:rPr lang="en-US" smtClean="0"/>
              <a:t>11/19/18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62D4D6A-3462-4153-8887-7572DE483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C4B8E31-EB4D-490A-9D00-793F6CD97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29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FDA7D1-77E5-4380-8011-03D0CFFBD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DDEC4BF-4F98-4967-8FEA-A1B0D3E79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1C3CD-B932-4DB7-A261-61B8EF45ED70}" type="datetime1">
              <a:rPr lang="en-US" smtClean="0"/>
              <a:t>11/19/18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F980213-5B77-4D80-80C9-79DC8FBB8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24DB0AE-8CC9-4392-BDC1-CC9C8C377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188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AA0BC57-B691-4F89-AA9E-C76B28FE0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25AF8-6DAF-447D-BE0C-64CCDE67BF4F}" type="datetime1">
              <a:rPr lang="en-US" smtClean="0"/>
              <a:t>11/19/18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7512F31-1FA9-4CBD-8BFE-A5A9E5F17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3BFD9D0-6FDF-4FF1-98AE-89051DB03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861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9F1CC2-C869-4437-9636-ED3DC23B4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76DF55-0493-4266-9698-F5EA96D2E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6CA685C-0878-4BCC-98A7-5A68EFB102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5161C4F-6A0F-42EE-BCEF-D45FDFD56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F749E-1C03-42FE-BE0F-A1EE1697CFBF}" type="datetime1">
              <a:rPr lang="en-US" smtClean="0"/>
              <a:t>11/19/18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955AE47-FA96-4879-BB3B-AEE7122BA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CB5A57F-E2A5-4E66-9EAA-FC6604E9A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34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340E6C-96F1-48F7-AB9B-C64CA72FA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C4F02C9-63FA-4527-B19B-CA1EE174BD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882C692-8427-4233-9BEC-0733081AD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A4A86A8-32A3-46CC-ADFA-D091BD73B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6F1A5-A387-4E16-B2A6-33F73135F061}" type="datetime1">
              <a:rPr lang="en-US" smtClean="0"/>
              <a:t>11/19/18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BDA691E-0674-4D36-BA98-1519F3921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7120615-A98F-426C-93DA-0925D647A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40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FDC324F-9131-4A3F-A8E8-1EAC1F703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4CBB294-6AE0-42A6-A0A7-7F24C52C7F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3872307-A743-4A22-A96D-E4D4D085AA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A265D-9D26-45CD-BFD7-BC73E64AF67C}" type="datetime1">
              <a:rPr lang="en-US" smtClean="0"/>
              <a:t>11/19/18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ECD5612-9A4B-4926-9656-DE9142F161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B438C4F-1521-4D94-BC37-4513BBA040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21CDD0-9074-494C-8E79-ADC2913004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708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16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7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Relationship Id="rId3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866711-28F3-401E-82F0-CB4F340A16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9529" y="1310622"/>
            <a:ext cx="9144000" cy="23876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Ch11. Integrated rate laws and reaction mechanisms</a:t>
            </a: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7EA2EE4-50FC-4895-967B-BFCB7B11F5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9529" y="3698222"/>
            <a:ext cx="9144000" cy="1655762"/>
          </a:xfrm>
        </p:spPr>
        <p:txBody>
          <a:bodyPr/>
          <a:lstStyle/>
          <a:p>
            <a:r>
              <a:rPr lang="en-US" dirty="0" smtClean="0"/>
              <a:t>Grace 11/19/18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47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I</a:t>
            </a:r>
            <a:r>
              <a:rPr lang="en-US" dirty="0" smtClean="0"/>
              <a:t>ntegrated Rate Laws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10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96D50D78-5E8B-417A-ACE4-171F38F73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432" y="1378227"/>
            <a:ext cx="11172256" cy="4978124"/>
          </a:xfrm>
        </p:spPr>
        <p:txBody>
          <a:bodyPr>
            <a:normAutofit/>
          </a:bodyPr>
          <a:lstStyle/>
          <a:p>
            <a:r>
              <a:rPr lang="en-US" dirty="0" smtClean="0"/>
              <a:t>Definition: an expression for the concentration of the reactants (or products) as a function of time (</a:t>
            </a:r>
            <a:r>
              <a:rPr lang="en-US" b="1" dirty="0"/>
              <a:t>Concentration vs. Time</a:t>
            </a:r>
            <a:r>
              <a:rPr lang="en-US" dirty="0" smtClean="0"/>
              <a:t>).</a:t>
            </a:r>
          </a:p>
          <a:p>
            <a:r>
              <a:rPr lang="en-US" dirty="0" smtClean="0"/>
              <a:t>Please just </a:t>
            </a:r>
            <a:r>
              <a:rPr lang="en-US" b="1" dirty="0" smtClean="0"/>
              <a:t>memorize </a:t>
            </a:r>
            <a:r>
              <a:rPr lang="en-US" dirty="0" smtClean="0"/>
              <a:t>those: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i="1" dirty="0" smtClean="0"/>
          </a:p>
          <a:p>
            <a:r>
              <a:rPr lang="en-US" i="1" dirty="0" smtClean="0"/>
              <a:t>You can do derivation of those equations if you want, but simply memorizing those is good enough for the test!</a:t>
            </a:r>
          </a:p>
          <a:p>
            <a:endParaRPr lang="en-US" i="1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682" y="2881432"/>
            <a:ext cx="10196593" cy="19983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38200" y="5892582"/>
            <a:ext cx="1051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Helvetica Neue" charset="0"/>
              </a:rPr>
              <a:t>Pseudo-First </a:t>
            </a:r>
            <a:r>
              <a:rPr lang="en-US" dirty="0" smtClean="0">
                <a:solidFill>
                  <a:srgbClr val="333333"/>
                </a:solidFill>
                <a:latin typeface="Helvetica Neue" charset="0"/>
              </a:rPr>
              <a:t>order: </a:t>
            </a:r>
            <a:r>
              <a:rPr lang="en-US" dirty="0"/>
              <a:t>when a reaction is 2nd order </a:t>
            </a:r>
            <a:r>
              <a:rPr lang="en-US" dirty="0" smtClean="0"/>
              <a:t>overall, but concentration of one species is </a:t>
            </a:r>
            <a:r>
              <a:rPr lang="en-US" b="1" i="1" dirty="0" smtClean="0"/>
              <a:t>very very high </a:t>
            </a:r>
            <a:r>
              <a:rPr lang="en-US" dirty="0" smtClean="0"/>
              <a:t>compared to the other, and can be viewed as unchanged(constant) during the reaction.</a:t>
            </a:r>
            <a:endParaRPr lang="en-US" b="0" i="0" dirty="0">
              <a:solidFill>
                <a:srgbClr val="333333"/>
              </a:solidFill>
              <a:effectLst/>
              <a:latin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06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11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96D50D78-5E8B-417A-ACE4-171F38F73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8409"/>
            <a:ext cx="10691191" cy="1410321"/>
          </a:xfrm>
        </p:spPr>
        <p:txBody>
          <a:bodyPr>
            <a:normAutofit/>
          </a:bodyPr>
          <a:lstStyle/>
          <a:p>
            <a:r>
              <a:rPr lang="en-US" dirty="0" smtClean="0"/>
              <a:t>A reaction  </a:t>
            </a:r>
            <a:r>
              <a:rPr lang="en-US" dirty="0" smtClean="0">
                <a:solidFill>
                  <a:srgbClr val="F46606"/>
                </a:solidFill>
              </a:rPr>
              <a:t>A</a:t>
            </a:r>
            <a:r>
              <a:rPr lang="en-US" dirty="0" smtClean="0">
                <a:solidFill>
                  <a:srgbClr val="F46606"/>
                </a:solidFill>
                <a:sym typeface="Wingdings"/>
              </a:rPr>
              <a:t> products  </a:t>
            </a:r>
            <a:r>
              <a:rPr lang="en-US" dirty="0" smtClean="0">
                <a:sym typeface="Wingdings"/>
              </a:rPr>
              <a:t>is observed to obey second- order kinetics. Which of the following </a:t>
            </a:r>
            <a:r>
              <a:rPr lang="en-US" smtClean="0">
                <a:sym typeface="Wingdings"/>
              </a:rPr>
              <a:t>choices </a:t>
            </a:r>
            <a:r>
              <a:rPr lang="en-US" smtClean="0">
                <a:sym typeface="Wingdings"/>
              </a:rPr>
              <a:t>would </a:t>
            </a:r>
            <a:r>
              <a:rPr lang="en-US" dirty="0" smtClean="0">
                <a:sym typeface="Wingdings"/>
              </a:rPr>
              <a:t>give a straight line plot where the slope equals the rate constant?</a:t>
            </a:r>
            <a:endParaRPr lang="en-US" dirty="0"/>
          </a:p>
          <a:p>
            <a:endParaRPr 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="" xmlns:a16="http://schemas.microsoft.com/office/drawing/2014/main" id="{96D50D78-5E8B-417A-ACE4-171F38F7348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50844" y="2928729"/>
                <a:ext cx="3236844" cy="379274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14350" indent="-514350">
                  <a:buAutoNum type="arabi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[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]</m:t>
                        </m:r>
                      </m:den>
                    </m:f>
                  </m:oMath>
                </a14:m>
                <a:r>
                  <a:rPr lang="en-US" dirty="0" smtClean="0"/>
                  <a:t>   vs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dirty="0" smtClean="0"/>
                  <a:t> </a:t>
                </a:r>
              </a:p>
              <a:p>
                <a:pPr marL="514350" indent="-514350">
                  <a:buAutoNum type="arabicPeriod"/>
                </a:pPr>
                <a:r>
                  <a:rPr lang="en-US" dirty="0" smtClean="0"/>
                  <a:t>ln[A]   vs   k</a:t>
                </a:r>
              </a:p>
              <a:p>
                <a:pPr marL="514350" indent="-514350">
                  <a:buAutoNum type="arabicPeriod"/>
                </a:pPr>
                <a:r>
                  <a:rPr lang="en-US" dirty="0"/>
                  <a:t>l</a:t>
                </a:r>
                <a:r>
                  <a:rPr lang="en-US" dirty="0" smtClean="0"/>
                  <a:t>n[A]   vs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𝑘</m:t>
                        </m:r>
                      </m:den>
                    </m:f>
                  </m:oMath>
                </a14:m>
                <a:endParaRPr lang="en-US" dirty="0" smtClean="0"/>
              </a:p>
              <a:p>
                <a:pPr marL="514350" indent="-514350">
                  <a:buAutoNum type="arabicPeriod"/>
                </a:pPr>
                <a:r>
                  <a:rPr lang="en-US" dirty="0" smtClean="0"/>
                  <a:t>[A]   vs t</a:t>
                </a:r>
              </a:p>
              <a:p>
                <a:pPr marL="514350" indent="-514350">
                  <a:buFont typeface="Arial" panose="020B0604020202020204" pitchFamily="34" charset="0"/>
                  <a:buAutoNum type="arabi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charset="0"/>
                          </a:rPr>
                          <m:t>[</m:t>
                        </m:r>
                        <m:r>
                          <a:rPr lang="en-US" i="1">
                            <a:latin typeface="Cambria Math" charset="0"/>
                          </a:rPr>
                          <m:t>𝐴</m:t>
                        </m:r>
                        <m:r>
                          <a:rPr lang="en-US" i="1">
                            <a:latin typeface="Cambria Math" charset="0"/>
                          </a:rPr>
                          <m:t>]</m:t>
                        </m:r>
                      </m:den>
                    </m:f>
                  </m:oMath>
                </a14:m>
                <a:r>
                  <a:rPr lang="en-US" dirty="0"/>
                  <a:t>   </a:t>
                </a:r>
                <a:r>
                  <a:rPr lang="en-US" dirty="0" smtClean="0"/>
                  <a:t>vs  t</a:t>
                </a:r>
              </a:p>
              <a:p>
                <a:pPr marL="514350" indent="-514350">
                  <a:buFont typeface="Arial" panose="020B0604020202020204" pitchFamily="34" charset="0"/>
                  <a:buAutoNum type="arabicPeriod"/>
                </a:pPr>
                <a:r>
                  <a:rPr lang="en-US" dirty="0"/>
                  <a:t>l</a:t>
                </a:r>
                <a:r>
                  <a:rPr lang="en-US" dirty="0" smtClean="0"/>
                  <a:t>n[A]   vs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</a:p>
              <a:p>
                <a:pPr marL="514350" indent="-514350">
                  <a:buFont typeface="Arial" panose="020B0604020202020204" pitchFamily="34" charset="0"/>
                  <a:buAutoNum type="arabicPeriod"/>
                </a:pPr>
                <a:endParaRPr lang="en-US" dirty="0"/>
              </a:p>
              <a:p>
                <a:pPr marL="514350" indent="-514350">
                  <a:buAutoNum type="arabicPeriod"/>
                </a:pPr>
                <a:endParaRPr lang="en-US" dirty="0" smtClean="0"/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6D50D78-5E8B-417A-ACE4-171F38F734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844" y="2928729"/>
                <a:ext cx="3236844" cy="3792745"/>
              </a:xfrm>
              <a:prstGeom prst="rect">
                <a:avLst/>
              </a:prstGeom>
              <a:blipFill rotWithShape="0">
                <a:blip r:embed="rId2"/>
                <a:stretch>
                  <a:fillRect l="-3955" t="-482" b="-2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6800987" y="3851181"/>
            <a:ext cx="10910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Key: #5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80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712" y="318631"/>
            <a:ext cx="10515600" cy="1325563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I</a:t>
            </a:r>
            <a:r>
              <a:rPr lang="en-US" dirty="0" smtClean="0"/>
              <a:t>ntegrated Rate Laws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12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="" xmlns:a16="http://schemas.microsoft.com/office/drawing/2014/main" id="{96D50D78-5E8B-417A-ACE4-171F38F734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4364" y="1501399"/>
                <a:ext cx="11577636" cy="5220076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How could it be useful?</a:t>
                </a:r>
              </a:p>
              <a:p>
                <a:r>
                  <a:rPr lang="en-US" dirty="0" smtClean="0"/>
                  <a:t>1. </a:t>
                </a:r>
                <a:r>
                  <a:rPr lang="en-US" dirty="0"/>
                  <a:t>Predicts amount of product produced in a given amount of time</a:t>
                </a:r>
                <a:r>
                  <a:rPr lang="en-US" dirty="0" smtClean="0"/>
                  <a:t>.</a:t>
                </a:r>
              </a:p>
              <a:p>
                <a:r>
                  <a:rPr lang="en-US" dirty="0"/>
                  <a:t>2</a:t>
                </a:r>
                <a:r>
                  <a:rPr lang="en-US" dirty="0" smtClean="0"/>
                  <a:t>. Predict time needed for a reaction process (say, time needed to react away 10% of the reactant, or half-life time)</a:t>
                </a:r>
              </a:p>
              <a:p>
                <a:r>
                  <a:rPr lang="en-US" dirty="0" smtClean="0"/>
                  <a:t>Half life</a:t>
                </a:r>
              </a:p>
              <a:p>
                <a:r>
                  <a:rPr lang="en-US" dirty="0" smtClean="0"/>
                  <a:t>Definition: time it takes for initial concentration to reach ½ of that value</a:t>
                </a:r>
              </a:p>
              <a:p>
                <a:pPr marL="0" indent="0">
                  <a:buNone/>
                </a:pPr>
                <a:r>
                  <a:rPr lang="en-US" dirty="0" smtClean="0"/>
                  <a:t>                       @ t</a:t>
                </a:r>
                <a:r>
                  <a:rPr lang="en-US" baseline="-25000" dirty="0" smtClean="0"/>
                  <a:t>½  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charset="0"/>
                      </a:rPr>
                      <m:t>[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</a:rPr>
                      <m:t>A</m:t>
                    </m:r>
                    <m:r>
                      <a:rPr lang="en-US" b="0" i="0" smtClean="0">
                        <a:latin typeface="Cambria Math" charset="0"/>
                      </a:rPr>
                      <m:t>]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charset="0"/>
                          </a:rPr>
                        </m:ctrlPr>
                      </m:fPr>
                      <m:num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𝐴</m:t>
                            </m:r>
                          </m:e>
                        </m:d>
                        <m:r>
                          <a:rPr lang="en-US" b="0" i="1" baseline="-25000" smtClean="0">
                            <a:latin typeface="Cambria Math" charset="0"/>
                          </a:rPr>
                          <m:t>0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den>
                    </m:f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6D50D78-5E8B-417A-ACE4-171F38F734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4364" y="1501399"/>
                <a:ext cx="11577636" cy="5220076"/>
              </a:xfrm>
              <a:blipFill rotWithShape="0">
                <a:blip r:embed="rId2"/>
                <a:stretch>
                  <a:fillRect l="-948" t="-1867" r="-1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21" y="5155096"/>
            <a:ext cx="9296765" cy="7821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922" y="5914989"/>
            <a:ext cx="9202714" cy="50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84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13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="" xmlns:a16="http://schemas.microsoft.com/office/drawing/2014/main" id="{96D50D78-5E8B-417A-ACE4-171F38F734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18409"/>
                <a:ext cx="10691191" cy="1790953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 dirty="0" smtClean="0"/>
                  <a:t>Consider the following reaction and its rate constant</a:t>
                </a:r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  <a:r>
                  <a:rPr lang="en-US" dirty="0" smtClean="0"/>
                  <a:t>    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charset="0"/>
                      </a:rPr>
                      <m:t>           </m:t>
                    </m:r>
                    <m:r>
                      <a:rPr lang="en-US" b="0" i="1" smtClean="0">
                        <a:latin typeface="Cambria Math" charset="0"/>
                      </a:rPr>
                      <m:t>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charset="0"/>
                      </a:rPr>
                      <m:t>𝐵</m:t>
                    </m:r>
                  </m:oMath>
                </a14:m>
                <a:r>
                  <a:rPr lang="en-US" dirty="0" smtClean="0"/>
                  <a:t>       k= 0.103 M</a:t>
                </a:r>
                <a:r>
                  <a:rPr lang="en-US" baseline="30000" dirty="0" smtClean="0"/>
                  <a:t>-1</a:t>
                </a:r>
                <a:r>
                  <a:rPr lang="en-US" dirty="0" smtClean="0"/>
                  <a:t>* min</a:t>
                </a:r>
                <a:r>
                  <a:rPr lang="en-US" baseline="30000" dirty="0" smtClean="0"/>
                  <a:t>-1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US" dirty="0"/>
                  <a:t> </a:t>
                </a:r>
                <a:r>
                  <a:rPr lang="en-US" dirty="0" smtClean="0"/>
                  <a:t>what will be the concentration of A after 1h, if the reaction started with a concentration of 0.4 M? What is the half-life of this reaction in mins?</a:t>
                </a: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6D50D78-5E8B-417A-ACE4-171F38F734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18409"/>
                <a:ext cx="10691191" cy="1790953"/>
              </a:xfrm>
              <a:blipFill rotWithShape="0">
                <a:blip r:embed="rId2"/>
                <a:stretch>
                  <a:fillRect l="-1027" t="-8503" b="-3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838200" y="3491924"/>
            <a:ext cx="1039599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Explanation: </a:t>
            </a:r>
            <a:r>
              <a:rPr lang="en-US" sz="2400" dirty="0" smtClean="0"/>
              <a:t>We need relationship between concentration and time, which is the integrated rate law. </a:t>
            </a:r>
          </a:p>
          <a:p>
            <a:endParaRPr lang="en-US" sz="2400" dirty="0" smtClean="0"/>
          </a:p>
          <a:p>
            <a:r>
              <a:rPr lang="en-US" sz="2400" dirty="0" smtClean="0"/>
              <a:t>But which one to use?  We need to know </a:t>
            </a:r>
            <a:r>
              <a:rPr lang="en-US" sz="2400" b="1" dirty="0" smtClean="0"/>
              <a:t>the reaction order</a:t>
            </a:r>
            <a:r>
              <a:rPr lang="en-US" sz="2400" dirty="0" smtClean="0"/>
              <a:t>. </a:t>
            </a:r>
          </a:p>
          <a:p>
            <a:endParaRPr lang="en-US" sz="2400" dirty="0" smtClean="0"/>
          </a:p>
          <a:p>
            <a:r>
              <a:rPr lang="en-US" sz="2400" dirty="0" smtClean="0"/>
              <a:t>How could we know that?  By looking at </a:t>
            </a:r>
            <a:r>
              <a:rPr lang="en-US" sz="2400" b="1" dirty="0" smtClean="0"/>
              <a:t>the unit of the rate constant k given</a:t>
            </a:r>
            <a:r>
              <a:rPr lang="en-US" sz="2400" dirty="0" smtClean="0"/>
              <a:t>!</a:t>
            </a:r>
          </a:p>
          <a:p>
            <a:endParaRPr lang="en-US" sz="2400" dirty="0"/>
          </a:p>
          <a:p>
            <a:r>
              <a:rPr lang="en-US" sz="2400" dirty="0"/>
              <a:t>M</a:t>
            </a:r>
            <a:r>
              <a:rPr lang="en-US" sz="2400" baseline="30000" dirty="0"/>
              <a:t>-1</a:t>
            </a:r>
            <a:r>
              <a:rPr lang="en-US" sz="2400" dirty="0"/>
              <a:t>* </a:t>
            </a:r>
            <a:r>
              <a:rPr lang="en-US" sz="2400" dirty="0" smtClean="0"/>
              <a:t>min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  </a:t>
            </a:r>
            <a:r>
              <a:rPr lang="en-US" sz="2400" dirty="0" smtClean="0">
                <a:sym typeface="Wingdings"/>
              </a:rPr>
              <a:t> overall reaction order: second order</a:t>
            </a:r>
            <a:endParaRPr lang="en-US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52579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14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="" xmlns:a16="http://schemas.microsoft.com/office/drawing/2014/main" id="{96D50D78-5E8B-417A-ACE4-171F38F734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18409"/>
                <a:ext cx="10691191" cy="1410321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 smtClean="0"/>
                  <a:t>Consider the following reaction and its rate constant</a:t>
                </a:r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  <a:r>
                  <a:rPr lang="en-US" dirty="0" smtClean="0"/>
                  <a:t>    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charset="0"/>
                      </a:rPr>
                      <m:t>           </m:t>
                    </m:r>
                    <m:r>
                      <a:rPr lang="en-US" b="0" i="1" smtClean="0">
                        <a:latin typeface="Cambria Math" charset="0"/>
                      </a:rPr>
                      <m:t>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charset="0"/>
                      </a:rPr>
                      <m:t>𝐵</m:t>
                    </m:r>
                  </m:oMath>
                </a14:m>
                <a:r>
                  <a:rPr lang="en-US" dirty="0" smtClean="0"/>
                  <a:t>       k= 0.103 M</a:t>
                </a:r>
                <a:r>
                  <a:rPr lang="en-US" baseline="30000" dirty="0" smtClean="0"/>
                  <a:t>-1</a:t>
                </a:r>
                <a:r>
                  <a:rPr lang="en-US" dirty="0" smtClean="0"/>
                  <a:t>* min</a:t>
                </a:r>
                <a:r>
                  <a:rPr lang="en-US" baseline="30000" dirty="0" smtClean="0"/>
                  <a:t>-1</a:t>
                </a:r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  <a:r>
                  <a:rPr lang="en-US" dirty="0" smtClean="0"/>
                  <a:t>what will be the concentration of A after 1h, if the reaction started with a concentration of 0.4 M? What </a:t>
                </a:r>
                <a:r>
                  <a:rPr lang="en-US" dirty="0"/>
                  <a:t>is the half-life of this reaction in mins?</a:t>
                </a:r>
              </a:p>
              <a:p>
                <a:pPr marL="0" indent="0">
                  <a:buNone/>
                </a:pPr>
                <a:endParaRPr lang="en-US" dirty="0" smtClean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6D50D78-5E8B-417A-ACE4-171F38F734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18409"/>
                <a:ext cx="10691191" cy="1410321"/>
              </a:xfrm>
              <a:blipFill rotWithShape="0">
                <a:blip r:embed="rId2"/>
                <a:stretch>
                  <a:fillRect l="-913" t="-13420" b="-82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022" y="2928730"/>
            <a:ext cx="4979972" cy="325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1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15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="" xmlns:a16="http://schemas.microsoft.com/office/drawing/2014/main" id="{96D50D78-5E8B-417A-ACE4-171F38F734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18409"/>
                <a:ext cx="10691191" cy="1410321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 smtClean="0"/>
                  <a:t>Consider the following reaction and its rate constant</a:t>
                </a:r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  <a:r>
                  <a:rPr lang="en-US" dirty="0" smtClean="0"/>
                  <a:t>    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charset="0"/>
                      </a:rPr>
                      <m:t>           </m:t>
                    </m:r>
                    <m:r>
                      <a:rPr lang="en-US" b="0" i="1" smtClean="0">
                        <a:latin typeface="Cambria Math" charset="0"/>
                      </a:rPr>
                      <m:t>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charset="0"/>
                      </a:rPr>
                      <m:t>𝐵</m:t>
                    </m:r>
                  </m:oMath>
                </a14:m>
                <a:r>
                  <a:rPr lang="en-US" dirty="0" smtClean="0"/>
                  <a:t>       k= 0.103 M</a:t>
                </a:r>
                <a:r>
                  <a:rPr lang="en-US" baseline="30000" dirty="0" smtClean="0"/>
                  <a:t>-1</a:t>
                </a:r>
                <a:r>
                  <a:rPr lang="en-US" dirty="0" smtClean="0"/>
                  <a:t>* min</a:t>
                </a:r>
                <a:r>
                  <a:rPr lang="en-US" baseline="30000" dirty="0" smtClean="0"/>
                  <a:t>-1</a:t>
                </a:r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  <a:r>
                  <a:rPr lang="en-US" dirty="0" smtClean="0"/>
                  <a:t>what will be the concentration of A after 1h, if the reaction started with a concentration of 0.4 M? </a:t>
                </a:r>
                <a:r>
                  <a:rPr lang="en-US" dirty="0"/>
                  <a:t>What is the half-life of this reaction in mins?</a:t>
                </a:r>
              </a:p>
              <a:p>
                <a:pPr marL="0" indent="0">
                  <a:buNone/>
                </a:pPr>
                <a:endParaRPr lang="en-US" dirty="0" smtClean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6D50D78-5E8B-417A-ACE4-171F38F734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18409"/>
                <a:ext cx="10691191" cy="1410321"/>
              </a:xfrm>
              <a:blipFill rotWithShape="0">
                <a:blip r:embed="rId2"/>
                <a:stretch>
                  <a:fillRect l="-913" t="-13420" b="-82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1024065" y="2942832"/>
            <a:ext cx="12400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Half-life: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509852" y="3547411"/>
                <a:ext cx="4560722" cy="20905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200" dirty="0" smtClean="0"/>
                  <a:t>t</a:t>
                </a:r>
                <a:r>
                  <a:rPr lang="en-US" sz="2200" baseline="-25000" dirty="0"/>
                  <a:t>½ 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d>
                          <m:dPr>
                            <m:begChr m:val="["/>
                            <m:endChr m:val="]"/>
                            <m:ctrlPr>
                              <a:rPr lang="en-US" sz="2200" i="1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200" i="1">
                                <a:latin typeface="Cambria Math" charset="0"/>
                              </a:rPr>
                              <m:t>𝐴</m:t>
                            </m:r>
                          </m:e>
                        </m:d>
                        <m:r>
                          <a:rPr lang="en-US" sz="2200" i="1" baseline="-25000">
                            <a:latin typeface="Cambria Math" charset="0"/>
                          </a:rPr>
                          <m:t>0</m:t>
                        </m:r>
                        <m:r>
                          <a:rPr lang="en-US" sz="2200" b="0" i="1" smtClean="0">
                            <a:latin typeface="Cambria Math" charset="0"/>
                          </a:rPr>
                          <m:t>𝑘</m:t>
                        </m:r>
                      </m:den>
                    </m:f>
                  </m:oMath>
                </a14:m>
                <a:r>
                  <a:rPr lang="en-US" sz="2200" dirty="0" smtClean="0"/>
                  <a:t> </a:t>
                </a:r>
              </a:p>
              <a:p>
                <a:r>
                  <a:rPr lang="en-US" sz="2200" dirty="0"/>
                  <a:t> </a:t>
                </a:r>
                <a:r>
                  <a:rPr lang="en-US" sz="2200" dirty="0" smtClean="0"/>
                  <a:t>    </a:t>
                </a:r>
              </a:p>
              <a:p>
                <a:r>
                  <a:rPr lang="en-US" sz="2200" dirty="0"/>
                  <a:t> </a:t>
                </a:r>
                <a:r>
                  <a:rPr lang="en-US" sz="2200" dirty="0" smtClean="0"/>
                  <a:t>    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charset="0"/>
                          </a:rPr>
                          <m:t>0.4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𝑀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∗0.103</m:t>
                        </m:r>
                        <m:r>
                          <a:rPr lang="en-US" sz="2200" i="1">
                            <a:latin typeface="Cambria Math" charset="0"/>
                          </a:rPr>
                          <m:t>𝑀</m:t>
                        </m:r>
                        <m:r>
                          <a:rPr lang="en-US" sz="2200" i="1" baseline="30000">
                            <a:latin typeface="Cambria Math" charset="0"/>
                          </a:rPr>
                          <m:t>−1</m:t>
                        </m:r>
                        <m:r>
                          <a:rPr lang="en-US" sz="2200" i="1">
                            <a:latin typeface="Cambria Math" charset="0"/>
                          </a:rPr>
                          <m:t>∗ </m:t>
                        </m:r>
                        <m:r>
                          <a:rPr lang="en-US" sz="2200" i="1">
                            <a:latin typeface="Cambria Math" charset="0"/>
                          </a:rPr>
                          <m:t>𝑚𝑖𝑛</m:t>
                        </m:r>
                        <m:r>
                          <a:rPr lang="en-US" sz="2200" i="1" baseline="30000">
                            <a:latin typeface="Cambria Math" charset="0"/>
                          </a:rPr>
                          <m:t>−1</m:t>
                        </m:r>
                      </m:den>
                    </m:f>
                  </m:oMath>
                </a14:m>
                <a:endParaRPr lang="en-US" sz="2200" dirty="0" smtClean="0"/>
              </a:p>
              <a:p>
                <a:endParaRPr lang="en-US" sz="2200" dirty="0" smtClean="0"/>
              </a:p>
              <a:p>
                <a:r>
                  <a:rPr lang="en-US" sz="2200" dirty="0" smtClean="0"/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charset="0"/>
                      </a:rPr>
                      <m:t>    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200" dirty="0" smtClean="0"/>
                  <a:t> 24.3 min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9852" y="3547411"/>
                <a:ext cx="4560722" cy="2090509"/>
              </a:xfrm>
              <a:prstGeom prst="rect">
                <a:avLst/>
              </a:prstGeom>
              <a:blipFill rotWithShape="0">
                <a:blip r:embed="rId3"/>
                <a:stretch>
                  <a:fillRect l="-1738" b="-27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1024065" y="3620349"/>
            <a:ext cx="19319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Second order: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9186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3835"/>
            <a:ext cx="10515600" cy="1325563"/>
          </a:xfrm>
        </p:spPr>
        <p:txBody>
          <a:bodyPr/>
          <a:lstStyle/>
          <a:p>
            <a:r>
              <a:rPr lang="en-US" dirty="0" smtClean="0"/>
              <a:t>Reaction Mechanisms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16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96D50D78-5E8B-417A-ACE4-171F38F73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5254"/>
            <a:ext cx="11206162" cy="5063658"/>
          </a:xfrm>
        </p:spPr>
        <p:txBody>
          <a:bodyPr>
            <a:normAutofit/>
          </a:bodyPr>
          <a:lstStyle/>
          <a:p>
            <a:r>
              <a:rPr lang="en-US" sz="2400" dirty="0" smtClean="0">
                <a:sym typeface="Wingdings"/>
              </a:rPr>
              <a:t>Definition:</a:t>
            </a:r>
          </a:p>
          <a:p>
            <a:pPr marL="0" indent="0">
              <a:buNone/>
            </a:pPr>
            <a:r>
              <a:rPr lang="en-US" sz="2400" dirty="0" smtClean="0">
                <a:sym typeface="Wingdings"/>
              </a:rPr>
              <a:t>The elementary steps involved in a chemical reaction make up what we call a mechanism. </a:t>
            </a:r>
          </a:p>
          <a:p>
            <a:r>
              <a:rPr lang="en-US" sz="2400" dirty="0" smtClean="0">
                <a:sym typeface="Wingdings"/>
              </a:rPr>
              <a:t>Net overall reaction= sum of elementary steps</a:t>
            </a:r>
          </a:p>
          <a:p>
            <a:endParaRPr lang="en-US" sz="2400" dirty="0" smtClean="0">
              <a:sym typeface="Wingdings"/>
            </a:endParaRPr>
          </a:p>
          <a:p>
            <a:endParaRPr lang="en-US" sz="2400" dirty="0">
              <a:sym typeface="Wingdings"/>
            </a:endParaRPr>
          </a:p>
          <a:p>
            <a:endParaRPr lang="en-US" sz="2400" dirty="0" smtClean="0">
              <a:sym typeface="Wingdings"/>
            </a:endParaRPr>
          </a:p>
          <a:p>
            <a:endParaRPr lang="en-US" sz="2400" dirty="0">
              <a:sym typeface="Wingdings"/>
            </a:endParaRPr>
          </a:p>
          <a:p>
            <a:r>
              <a:rPr lang="en-US" sz="2400" dirty="0" smtClean="0">
                <a:sym typeface="Wingdings"/>
              </a:rPr>
              <a:t>Check validity of your mechanism:</a:t>
            </a:r>
          </a:p>
          <a:p>
            <a:pPr marL="0" indent="0">
              <a:buNone/>
            </a:pPr>
            <a:r>
              <a:rPr lang="en-US" sz="2400" dirty="0" smtClean="0">
                <a:sym typeface="Wingdings"/>
              </a:rPr>
              <a:t>The mechanism we propose will yield an overall rate law, and it must be </a:t>
            </a:r>
            <a:r>
              <a:rPr lang="en-US" sz="2400" dirty="0" err="1" smtClean="0">
                <a:sym typeface="Wingdings"/>
              </a:rPr>
              <a:t>consistant</a:t>
            </a:r>
            <a:r>
              <a:rPr lang="en-US" sz="2400" dirty="0" smtClean="0">
                <a:sym typeface="Wingdings"/>
              </a:rPr>
              <a:t> with the experimental rate law for this mechanism to be valid. (even agrees, the mechanism not necessarily correct, further evidence needed.)</a:t>
            </a:r>
          </a:p>
          <a:p>
            <a:pPr marL="0" indent="0">
              <a:buNone/>
            </a:pPr>
            <a:endParaRPr lang="en-US" sz="2400" dirty="0">
              <a:sym typeface="Wingding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226" y="3230864"/>
            <a:ext cx="3860800" cy="163195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564186" y="4455664"/>
            <a:ext cx="6160957" cy="1499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4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3835"/>
            <a:ext cx="10515600" cy="1325563"/>
          </a:xfrm>
        </p:spPr>
        <p:txBody>
          <a:bodyPr/>
          <a:lstStyle/>
          <a:p>
            <a:r>
              <a:rPr lang="en-US" dirty="0" smtClean="0"/>
              <a:t>Definitions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49"/>
            <a:ext cx="2743200" cy="365125"/>
          </a:xfrm>
        </p:spPr>
        <p:txBody>
          <a:bodyPr/>
          <a:lstStyle/>
          <a:p>
            <a:fld id="{3921CDD0-9074-494C-8E79-ADC291300433}" type="slidenum">
              <a:rPr lang="en-US" smtClean="0"/>
              <a:t>17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="" xmlns:a16="http://schemas.microsoft.com/office/drawing/2014/main" id="{96D50D78-5E8B-417A-ACE4-171F38F734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85838" y="1475253"/>
                <a:ext cx="11206162" cy="5063658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sz="2400" dirty="0" smtClean="0"/>
              </a:p>
              <a:p>
                <a:pPr marL="0" indent="0">
                  <a:buNone/>
                </a:pPr>
                <a:endParaRPr lang="en-US" sz="2400" b="1" dirty="0" smtClean="0"/>
              </a:p>
              <a:p>
                <a:pPr marL="0" indent="0">
                  <a:buNone/>
                </a:pPr>
                <a:endParaRPr lang="en-US" sz="2400" b="1" dirty="0"/>
              </a:p>
              <a:p>
                <a:pPr marL="0" indent="0">
                  <a:buNone/>
                </a:pPr>
                <a:endParaRPr lang="en-US" sz="2400" b="1" dirty="0" smtClean="0"/>
              </a:p>
              <a:p>
                <a:r>
                  <a:rPr lang="en-US" sz="2400" b="1" dirty="0" smtClean="0"/>
                  <a:t>Intermediate</a:t>
                </a:r>
                <a:endParaRPr lang="en-US" sz="2400" b="1" dirty="0"/>
              </a:p>
              <a:p>
                <a:pPr marL="0" indent="0">
                  <a:buNone/>
                </a:pPr>
                <a:r>
                  <a:rPr lang="en-US" sz="2400" dirty="0"/>
                  <a:t>species that forms in an elementary step and is consumed in a later step; NOT part of the overall </a:t>
                </a:r>
                <a:r>
                  <a:rPr lang="en-US" sz="2400" dirty="0" smtClean="0"/>
                  <a:t>reaction</a:t>
                </a:r>
                <a:r>
                  <a:rPr lang="en-US" sz="2400" dirty="0"/>
                  <a:t> </a:t>
                </a:r>
                <a:r>
                  <a:rPr lang="en-US" sz="2400" dirty="0" smtClean="0"/>
                  <a:t>(In the example above, B, C are intermediate species).</a:t>
                </a:r>
              </a:p>
              <a:p>
                <a:pPr marL="0" indent="0">
                  <a:buNone/>
                </a:pPr>
                <a:r>
                  <a:rPr lang="en-US" sz="2400" dirty="0" smtClean="0"/>
                  <a:t>Note: The intermediate should </a:t>
                </a:r>
                <a:r>
                  <a:rPr lang="en-US" sz="2400" b="1" dirty="0" smtClean="0"/>
                  <a:t>NOT </a:t>
                </a:r>
                <a:r>
                  <a:rPr lang="en-US" sz="2400" dirty="0" smtClean="0"/>
                  <a:t>show up in the overall rete law</a:t>
                </a:r>
                <a:endParaRPr lang="en-US" sz="2400" dirty="0"/>
              </a:p>
              <a:p>
                <a:r>
                  <a:rPr lang="en-US" sz="2400" b="1" dirty="0" smtClean="0"/>
                  <a:t>Rate </a:t>
                </a:r>
                <a:r>
                  <a:rPr lang="en-US" sz="2400" b="1" dirty="0"/>
                  <a:t>Determining </a:t>
                </a:r>
                <a:r>
                  <a:rPr lang="en-US" sz="2400" b="1" dirty="0" smtClean="0"/>
                  <a:t>Step </a:t>
                </a:r>
                <a:r>
                  <a:rPr lang="en-US" sz="2400" b="1" dirty="0"/>
                  <a:t>(RDS</a:t>
                </a:r>
                <a:r>
                  <a:rPr lang="en-US" sz="2400" b="1" dirty="0" smtClean="0"/>
                  <a:t>)</a:t>
                </a:r>
                <a:r>
                  <a:rPr lang="en-US" sz="2400" dirty="0" smtClean="0"/>
                  <a:t>:</a:t>
                </a:r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slowest step in reaction </a:t>
                </a:r>
                <a:r>
                  <a:rPr lang="en-US" sz="2400" dirty="0" smtClean="0"/>
                  <a:t>mechanism.</a:t>
                </a:r>
              </a:p>
              <a:p>
                <a:r>
                  <a:rPr lang="en-US" sz="2400" b="1" dirty="0"/>
                  <a:t>molecularity:</a:t>
                </a:r>
              </a:p>
              <a:p>
                <a:pPr marL="0" indent="0">
                  <a:buNone/>
                </a:pPr>
                <a:r>
                  <a:rPr lang="en-US" sz="2400" dirty="0"/>
                  <a:t>number of molecules involved in an elementary </a:t>
                </a:r>
                <a:r>
                  <a:rPr lang="en-US" sz="2400" dirty="0" smtClean="0"/>
                  <a:t>step (unimolecular</a:t>
                </a:r>
                <a:r>
                  <a:rPr lang="en-US" sz="2400" dirty="0"/>
                  <a:t>, </a:t>
                </a:r>
                <a:r>
                  <a:rPr lang="en-US" sz="2400" dirty="0" smtClean="0"/>
                  <a:t>bimolecular…)</a:t>
                </a:r>
                <a:endParaRPr lang="en-US" sz="2400" dirty="0"/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6D50D78-5E8B-417A-ACE4-171F38F734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85838" y="1475253"/>
                <a:ext cx="11206162" cy="5063658"/>
              </a:xfrm>
              <a:blipFill rotWithShape="0">
                <a:blip r:embed="rId2"/>
                <a:stretch>
                  <a:fillRect l="-871" t="-10108" r="-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950" y="1475253"/>
            <a:ext cx="3860800" cy="163195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679871" y="2656844"/>
            <a:ext cx="6160957" cy="1499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556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3835"/>
            <a:ext cx="10515600" cy="1325563"/>
          </a:xfrm>
        </p:spPr>
        <p:txBody>
          <a:bodyPr/>
          <a:lstStyle/>
          <a:p>
            <a:r>
              <a:rPr lang="en-US" dirty="0" smtClean="0"/>
              <a:t>Elementary steps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49"/>
            <a:ext cx="2743200" cy="365125"/>
          </a:xfrm>
        </p:spPr>
        <p:txBody>
          <a:bodyPr/>
          <a:lstStyle/>
          <a:p>
            <a:fld id="{3921CDD0-9074-494C-8E79-ADC291300433}" type="slidenum">
              <a:rPr lang="en-US" smtClean="0"/>
              <a:t>18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85838" y="3392915"/>
            <a:ext cx="10367962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b="1" dirty="0"/>
              <a:t>Important: </a:t>
            </a:r>
            <a:r>
              <a:rPr lang="en-US" sz="2400" dirty="0"/>
              <a:t>For elementary </a:t>
            </a:r>
            <a:r>
              <a:rPr lang="en-US" sz="2400" dirty="0" smtClean="0"/>
              <a:t>steps, the rate law could be determined from their chemical equation as written. Unimolecular steps are first order; bimolecular steps are 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order overall.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Why: elementary steps in a mechanism are a direct description of how the chemistry is happening.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b="1" dirty="0" smtClean="0"/>
              <a:t>Note: </a:t>
            </a:r>
            <a:r>
              <a:rPr lang="en-US" sz="2400" dirty="0" smtClean="0"/>
              <a:t>could </a:t>
            </a:r>
            <a:r>
              <a:rPr lang="en-US" sz="2400" b="1" dirty="0" smtClean="0"/>
              <a:t>NOT </a:t>
            </a:r>
            <a:r>
              <a:rPr lang="en-US" sz="2400" dirty="0" smtClean="0"/>
              <a:t>write an overall reaction rate law by simply looking at the overall equation!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950" y="1475253"/>
            <a:ext cx="3860800" cy="163195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679871" y="2656844"/>
            <a:ext cx="6160957" cy="1499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29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678187" y="1327665"/>
                <a:ext cx="10515600" cy="2489586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</a:rPr>
                      <m:t>𝐴</m:t>
                    </m:r>
                    <m:r>
                      <a:rPr lang="zh-CN" altLang="en-US" b="0" i="1" smtClean="0">
                        <a:latin typeface="Cambria Math" charset="0"/>
                      </a:rPr>
                      <m:t>⥨</m:t>
                    </m:r>
                    <m:r>
                      <a:rPr lang="en-US" altLang="zh-CN" b="0" i="1" smtClean="0">
                        <a:latin typeface="Cambria Math" charset="0"/>
                      </a:rPr>
                      <m:t>3</m:t>
                    </m:r>
                    <m:r>
                      <a:rPr lang="en-US" i="1">
                        <a:latin typeface="Cambria Math" charset="0"/>
                      </a:rPr>
                      <m:t>𝐵</m:t>
                    </m:r>
                    <m:r>
                      <a:rPr lang="en-US" b="0" i="1" smtClean="0">
                        <a:latin typeface="Cambria Math" charset="0"/>
                      </a:rPr>
                      <m:t>             </m:t>
                    </m:r>
                  </m:oMath>
                </a14:m>
                <a:r>
                  <a:rPr lang="en-US" i="1" dirty="0" smtClean="0">
                    <a:solidFill>
                      <a:srgbClr val="00B050"/>
                    </a:solidFill>
                    <a:latin typeface="Cambria Math" charset="0"/>
                  </a:rPr>
                  <a:t>fast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𝐵</m:t>
                    </m:r>
                    <m:r>
                      <a:rPr lang="en-US" altLang="zh-CN" b="0" i="1" smtClean="0">
                        <a:latin typeface="Cambria Math" charset="0"/>
                      </a:rPr>
                      <m:t>+</m:t>
                    </m:r>
                    <m:r>
                      <a:rPr lang="en-US" altLang="zh-CN" b="0" i="1" smtClean="0">
                        <a:latin typeface="Cambria Math" charset="0"/>
                      </a:rPr>
                      <m:t>𝐶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charset="0"/>
                      </a:rPr>
                      <m:t>𝐷</m:t>
                    </m:r>
                  </m:oMath>
                </a14:m>
                <a:r>
                  <a:rPr lang="en-US" b="0" i="1" dirty="0" smtClean="0">
                    <a:latin typeface="Cambria Math" charset="0"/>
                  </a:rPr>
                  <a:t>       </a:t>
                </a:r>
                <a:r>
                  <a:rPr lang="en-US" b="0" i="1" dirty="0" smtClean="0">
                    <a:solidFill>
                      <a:srgbClr val="FF0000"/>
                    </a:solidFill>
                    <a:latin typeface="Cambria Math" charset="0"/>
                  </a:rPr>
                  <a:t>slow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𝐷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charset="0"/>
                      </a:rPr>
                      <m:t>𝐸</m:t>
                    </m:r>
                  </m:oMath>
                </a14:m>
                <a:r>
                  <a:rPr lang="en-US" i="1" dirty="0" smtClean="0">
                    <a:latin typeface="Cambria Math" charset="0"/>
                  </a:rPr>
                  <a:t>               </a:t>
                </a:r>
                <a:r>
                  <a:rPr lang="en-US" i="1" dirty="0">
                    <a:solidFill>
                      <a:srgbClr val="00B050"/>
                    </a:solidFill>
                    <a:latin typeface="Cambria Math" charset="0"/>
                  </a:rPr>
                  <a:t>fast</a:t>
                </a:r>
                <a:endParaRPr lang="en-US" i="1" dirty="0" smtClean="0">
                  <a:solidFill>
                    <a:srgbClr val="00B050"/>
                  </a:solidFill>
                  <a:latin typeface="Cambria Math" charset="0"/>
                </a:endParaRPr>
              </a:p>
              <a:p>
                <a:pPr marL="0" indent="0">
                  <a:buNone/>
                </a:pPr>
                <a:r>
                  <a:rPr lang="en-US" i="1" dirty="0" smtClean="0">
                    <a:latin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𝐴</m:t>
                    </m:r>
                    <m:r>
                      <a:rPr lang="en-US" b="0" i="1" smtClean="0"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latin typeface="Cambria Math" charset="0"/>
                      </a:rPr>
                      <m:t>𝐶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charset="0"/>
                      </a:rPr>
                      <m:t>𝐸</m:t>
                    </m:r>
                    <m:r>
                      <a:rPr lang="en-US" b="0" i="1" smtClean="0">
                        <a:latin typeface="Cambria Math" charset="0"/>
                      </a:rPr>
                      <m:t>      </m:t>
                    </m:r>
                    <m:r>
                      <a:rPr lang="en-US" b="0" i="1" smtClean="0">
                        <a:latin typeface="Cambria Math" charset="0"/>
                      </a:rPr>
                      <m:t>𝑜𝑣𝑒𝑟𝑎𝑙𝑙</m:t>
                    </m:r>
                  </m:oMath>
                </a14:m>
                <a:endParaRPr lang="en-US" i="1" dirty="0" smtClean="0">
                  <a:latin typeface="Cambria Math" charset="0"/>
                </a:endParaRPr>
              </a:p>
              <a:p>
                <a:pPr marL="0" indent="0">
                  <a:buNone/>
                </a:pPr>
                <a:r>
                  <a:rPr lang="en-US" dirty="0" smtClean="0"/>
                  <a:t>What is the overall rate law expression?</a:t>
                </a:r>
                <a:endParaRPr lang="en-US" dirty="0"/>
              </a:p>
              <a:p>
                <a:endParaRPr lang="en-US" i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78187" y="1327665"/>
                <a:ext cx="10515600" cy="2489586"/>
              </a:xfrm>
              <a:blipFill rotWithShape="0">
                <a:blip r:embed="rId2"/>
                <a:stretch>
                  <a:fillRect l="-1159" t="-6127" b="-17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19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56799" y="1057886"/>
            <a:ext cx="649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mbria Math" charset="0"/>
                <a:ea typeface="Cambria Math" charset="0"/>
                <a:cs typeface="Cambria Math" charset="0"/>
              </a:rPr>
              <a:t>k</a:t>
            </a:r>
            <a:r>
              <a:rPr lang="en-US" baseline="-25000" dirty="0" smtClean="0">
                <a:solidFill>
                  <a:srgbClr val="FF0000"/>
                </a:solidFill>
                <a:latin typeface="Cambria Math" charset="0"/>
                <a:ea typeface="Cambria Math" charset="0"/>
                <a:cs typeface="Cambria Math" charset="0"/>
              </a:rPr>
              <a:t>1</a:t>
            </a:r>
            <a:endParaRPr lang="en-US" baseline="-25000" dirty="0">
              <a:solidFill>
                <a:srgbClr val="FF0000"/>
              </a:solidFill>
              <a:latin typeface="Cambria Math" charset="0"/>
              <a:ea typeface="Cambria Math" charset="0"/>
              <a:cs typeface="Cambria Math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56799" y="1452870"/>
            <a:ext cx="649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mbria Math" charset="0"/>
                <a:ea typeface="Cambria Math" charset="0"/>
                <a:cs typeface="Cambria Math" charset="0"/>
              </a:rPr>
              <a:t>k</a:t>
            </a:r>
            <a:r>
              <a:rPr lang="en-US" baseline="-25000" smtClean="0">
                <a:solidFill>
                  <a:srgbClr val="FF0000"/>
                </a:solidFill>
                <a:latin typeface="Cambria Math" charset="0"/>
                <a:ea typeface="Cambria Math" charset="0"/>
                <a:cs typeface="Cambria Math" charset="0"/>
              </a:rPr>
              <a:t>-1</a:t>
            </a:r>
            <a:endParaRPr lang="en-US" baseline="-25000" dirty="0">
              <a:solidFill>
                <a:srgbClr val="FF0000"/>
              </a:solidFill>
              <a:latin typeface="Cambria Math" charset="0"/>
              <a:ea typeface="Cambria Math" charset="0"/>
              <a:cs typeface="Cambria Math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06155" y="1613743"/>
            <a:ext cx="649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  <a:latin typeface="Cambria Math" charset="0"/>
                <a:ea typeface="Cambria Math" charset="0"/>
                <a:cs typeface="Cambria Math" charset="0"/>
              </a:rPr>
              <a:t>k</a:t>
            </a:r>
            <a:r>
              <a:rPr lang="en-US" baseline="-25000" smtClean="0">
                <a:solidFill>
                  <a:srgbClr val="FF0000"/>
                </a:solidFill>
                <a:latin typeface="Cambria Math" charset="0"/>
                <a:ea typeface="Cambria Math" charset="0"/>
                <a:cs typeface="Cambria Math" charset="0"/>
              </a:rPr>
              <a:t>2</a:t>
            </a:r>
            <a:endParaRPr lang="en-US" baseline="-25000" dirty="0">
              <a:solidFill>
                <a:srgbClr val="FF0000"/>
              </a:solidFill>
              <a:latin typeface="Cambria Math" charset="0"/>
              <a:ea typeface="Cambria Math" charset="0"/>
              <a:cs typeface="Cambria Math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56799" y="2127779"/>
            <a:ext cx="649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mbria Math" charset="0"/>
                <a:ea typeface="Cambria Math" charset="0"/>
                <a:cs typeface="Cambria Math" charset="0"/>
              </a:rPr>
              <a:t>k</a:t>
            </a:r>
            <a:r>
              <a:rPr lang="en-US" baseline="-25000" dirty="0">
                <a:solidFill>
                  <a:srgbClr val="FF0000"/>
                </a:solidFill>
                <a:latin typeface="Cambria Math" charset="0"/>
                <a:ea typeface="Cambria Math" charset="0"/>
                <a:cs typeface="Cambria Math" charset="0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838200" y="3787271"/>
                <a:ext cx="11093970" cy="18158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800" dirty="0" smtClean="0"/>
                  <a:t>Overall rate law is set up by the slowest step (RDS)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800" b="1" dirty="0" smtClean="0"/>
                  <a:t>Overall rate = rate of slowest step</a:t>
                </a:r>
              </a:p>
              <a:p>
                <a:endParaRPr lang="en-US" sz="28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𝑟𝑎𝑡𝑒</m:t>
                      </m:r>
                      <m:r>
                        <a:rPr lang="en-US" sz="28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𝑜𝑣𝑒𝑟𝑎𝑙𝑙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𝑘</m:t>
                      </m:r>
                      <m:r>
                        <a:rPr lang="en-US" sz="2800" b="0" i="1" baseline="-25000" smtClean="0">
                          <a:latin typeface="Cambria Math" charset="0"/>
                        </a:rPr>
                        <m:t>2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𝐵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𝐶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787271"/>
                <a:ext cx="11093970" cy="1815882"/>
              </a:xfrm>
              <a:prstGeom prst="rect">
                <a:avLst/>
              </a:prstGeom>
              <a:blipFill rotWithShape="0">
                <a:blip r:embed="rId3"/>
                <a:stretch>
                  <a:fillRect l="-990" t="-3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/>
          <p:cNvCxnSpPr/>
          <p:nvPr/>
        </p:nvCxnSpPr>
        <p:spPr>
          <a:xfrm>
            <a:off x="1275032" y="2701815"/>
            <a:ext cx="6160957" cy="1499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838200" y="5740797"/>
                <a:ext cx="6096000" cy="61555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𝐵</m:t>
                      </m:r>
                      <m:r>
                        <a:rPr lang="en-US" i="1">
                          <a:latin typeface="Cambria Math" charset="0"/>
                        </a:rPr>
                        <m:t> </m:t>
                      </m:r>
                      <m:r>
                        <a:rPr lang="en-US" i="1">
                          <a:latin typeface="Cambria Math" charset="0"/>
                        </a:rPr>
                        <m:t>𝑖𝑠</m:t>
                      </m:r>
                      <m:r>
                        <a:rPr lang="en-US" i="1">
                          <a:latin typeface="Cambria Math" charset="0"/>
                        </a:rPr>
                        <m:t> </m:t>
                      </m:r>
                      <m:r>
                        <a:rPr lang="en-US" i="1">
                          <a:latin typeface="Cambria Math" charset="0"/>
                        </a:rPr>
                        <m:t>𝑖𝑛𝑡𝑒𝑟𝑚𝑒𝑑𝑖𝑎𝑡𝑒</m:t>
                      </m:r>
                      <m:r>
                        <a:rPr lang="en-US" i="1">
                          <a:latin typeface="Cambria Math" charset="0"/>
                        </a:rPr>
                        <m:t> </m:t>
                      </m:r>
                      <m:r>
                        <a:rPr lang="en-US" i="1">
                          <a:latin typeface="Cambria Math" charset="0"/>
                        </a:rPr>
                        <m:t>𝑠𝑝𝑒𝑐𝑖𝑒𝑠</m:t>
                      </m:r>
                      <m:r>
                        <a:rPr lang="en-US" i="1">
                          <a:latin typeface="Cambria Math" charset="0"/>
                        </a:rPr>
                        <m:t>, </m:t>
                      </m:r>
                      <m:r>
                        <a:rPr lang="en-US" i="1">
                          <a:latin typeface="Cambria Math" charset="0"/>
                        </a:rPr>
                        <m:t>𝑛𝑒𝑒𝑑𝑠</m:t>
                      </m:r>
                      <m:r>
                        <a:rPr lang="en-US" i="1">
                          <a:latin typeface="Cambria Math" charset="0"/>
                        </a:rPr>
                        <m:t> </m:t>
                      </m:r>
                      <m:r>
                        <a:rPr lang="en-US" i="1">
                          <a:latin typeface="Cambria Math" charset="0"/>
                        </a:rPr>
                        <m:t>𝑡𝑜</m:t>
                      </m:r>
                      <m:r>
                        <a:rPr lang="en-US" i="1">
                          <a:latin typeface="Cambria Math" charset="0"/>
                        </a:rPr>
                        <m:t> </m:t>
                      </m:r>
                      <m:r>
                        <a:rPr lang="en-US" i="1">
                          <a:latin typeface="Cambria Math" charset="0"/>
                        </a:rPr>
                        <m:t>𝑏𝑒</m:t>
                      </m:r>
                      <m:r>
                        <a:rPr lang="en-US" i="1">
                          <a:latin typeface="Cambria Math" charset="0"/>
                        </a:rPr>
                        <m:t> </m:t>
                      </m:r>
                      <m:r>
                        <a:rPr lang="en-US" i="1">
                          <a:latin typeface="Cambria Math" charset="0"/>
                        </a:rPr>
                        <m:t>𝑠𝑢𝑏𝑠𝑡𝑖𝑡𝑢𝑡𝑒</m:t>
                      </m:r>
                      <m:r>
                        <a:rPr lang="en-US" i="1">
                          <a:latin typeface="Cambria Math" charset="0"/>
                        </a:rPr>
                        <m:t> </m:t>
                      </m:r>
                      <m:r>
                        <a:rPr lang="en-US" i="1">
                          <a:latin typeface="Cambria Math" charset="0"/>
                        </a:rPr>
                        <m:t>𝑓𝑟𝑜𝑚</m:t>
                      </m:r>
                      <m:r>
                        <a:rPr lang="en-US" i="1">
                          <a:latin typeface="Cambria Math" charset="0"/>
                        </a:rPr>
                        <m:t> </m:t>
                      </m:r>
                      <m:r>
                        <a:rPr lang="en-US" i="1">
                          <a:latin typeface="Cambria Math" charset="0"/>
                        </a:rPr>
                        <m:t>𝑡h𝑒</m:t>
                      </m:r>
                      <m:r>
                        <a:rPr lang="en-US" i="1">
                          <a:latin typeface="Cambria Math" charset="0"/>
                        </a:rPr>
                        <m:t> </m:t>
                      </m:r>
                      <m:r>
                        <a:rPr lang="en-US" i="1">
                          <a:latin typeface="Cambria Math" charset="0"/>
                        </a:rPr>
                        <m:t>𝑜𝑣𝑒𝑟𝑎𝑙𝑙</m:t>
                      </m:r>
                      <m:r>
                        <a:rPr lang="en-US" i="1">
                          <a:latin typeface="Cambria Math" charset="0"/>
                        </a:rPr>
                        <m:t> </m:t>
                      </m:r>
                      <m:r>
                        <a:rPr lang="en-US" i="1">
                          <a:latin typeface="Cambria Math" charset="0"/>
                        </a:rPr>
                        <m:t>𝑟𝑎𝑡𝑒</m:t>
                      </m:r>
                      <m:r>
                        <a:rPr lang="en-US" i="1">
                          <a:latin typeface="Cambria Math" charset="0"/>
                        </a:rPr>
                        <m:t> </m:t>
                      </m:r>
                      <m:r>
                        <a:rPr lang="en-US" i="1">
                          <a:latin typeface="Cambria Math" charset="0"/>
                        </a:rPr>
                        <m:t>𝑙𝑎𝑤</m:t>
                      </m:r>
                    </m:oMath>
                  </m:oMathPara>
                </a14:m>
                <a:endParaRPr lang="en-US" dirty="0"/>
              </a:p>
              <a:p>
                <a:pPr marL="285750" indent="-285750">
                  <a:buFont typeface="Arial" charset="0"/>
                  <a:buChar char="•"/>
                </a:pPr>
                <a:endParaRPr lang="en-US" sz="16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740797"/>
                <a:ext cx="6096000" cy="615553"/>
              </a:xfrm>
              <a:prstGeom prst="rect">
                <a:avLst/>
              </a:prstGeom>
              <a:blipFill rotWithShape="0">
                <a:blip r:embed="rId4"/>
                <a:stretch>
                  <a:fillRect t="-58416" r="-28500" b="-32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6385185" y="1770536"/>
            <a:ext cx="30914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/>
              <a:t>Elementary steps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980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95809"/>
            <a:ext cx="10561983" cy="4022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817" y="4518029"/>
            <a:ext cx="10455966" cy="187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0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678187" y="1327665"/>
                <a:ext cx="10515600" cy="2489586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</a:rPr>
                      <m:t>𝐴</m:t>
                    </m:r>
                    <m:r>
                      <a:rPr lang="zh-CN" altLang="en-US" b="0" i="1" smtClean="0">
                        <a:latin typeface="Cambria Math" charset="0"/>
                      </a:rPr>
                      <m:t>⥨</m:t>
                    </m:r>
                    <m:r>
                      <a:rPr lang="en-US" altLang="zh-CN" b="0" i="1" smtClean="0">
                        <a:latin typeface="Cambria Math" charset="0"/>
                      </a:rPr>
                      <m:t>3</m:t>
                    </m:r>
                    <m:r>
                      <a:rPr lang="en-US" i="1">
                        <a:latin typeface="Cambria Math" charset="0"/>
                      </a:rPr>
                      <m:t>𝐵</m:t>
                    </m:r>
                    <m:r>
                      <a:rPr lang="en-US" b="0" i="1" smtClean="0">
                        <a:latin typeface="Cambria Math" charset="0"/>
                      </a:rPr>
                      <m:t>             </m:t>
                    </m:r>
                  </m:oMath>
                </a14:m>
                <a:r>
                  <a:rPr lang="en-US" i="1" dirty="0" smtClean="0">
                    <a:solidFill>
                      <a:srgbClr val="00B050"/>
                    </a:solidFill>
                    <a:latin typeface="Cambria Math" charset="0"/>
                  </a:rPr>
                  <a:t>fast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𝐵</m:t>
                    </m:r>
                    <m:r>
                      <a:rPr lang="en-US" altLang="zh-CN" b="0" i="1" smtClean="0">
                        <a:latin typeface="Cambria Math" charset="0"/>
                      </a:rPr>
                      <m:t>+</m:t>
                    </m:r>
                    <m:r>
                      <a:rPr lang="en-US" altLang="zh-CN" b="0" i="1" smtClean="0">
                        <a:latin typeface="Cambria Math" charset="0"/>
                      </a:rPr>
                      <m:t>𝐶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charset="0"/>
                      </a:rPr>
                      <m:t>𝐷</m:t>
                    </m:r>
                  </m:oMath>
                </a14:m>
                <a:r>
                  <a:rPr lang="en-US" b="0" i="1" dirty="0" smtClean="0">
                    <a:latin typeface="Cambria Math" charset="0"/>
                  </a:rPr>
                  <a:t>       </a:t>
                </a:r>
                <a:r>
                  <a:rPr lang="en-US" b="0" i="1" dirty="0" smtClean="0">
                    <a:solidFill>
                      <a:srgbClr val="FF0000"/>
                    </a:solidFill>
                    <a:latin typeface="Cambria Math" charset="0"/>
                  </a:rPr>
                  <a:t>slow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𝐷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charset="0"/>
                      </a:rPr>
                      <m:t>𝐸</m:t>
                    </m:r>
                  </m:oMath>
                </a14:m>
                <a:r>
                  <a:rPr lang="en-US" i="1" dirty="0" smtClean="0">
                    <a:latin typeface="Cambria Math" charset="0"/>
                  </a:rPr>
                  <a:t>               </a:t>
                </a:r>
                <a:r>
                  <a:rPr lang="en-US" i="1" dirty="0">
                    <a:solidFill>
                      <a:srgbClr val="00B050"/>
                    </a:solidFill>
                    <a:latin typeface="Cambria Math" charset="0"/>
                  </a:rPr>
                  <a:t>fast</a:t>
                </a:r>
                <a:endParaRPr lang="en-US" i="1" dirty="0" smtClean="0">
                  <a:solidFill>
                    <a:srgbClr val="00B050"/>
                  </a:solidFill>
                  <a:latin typeface="Cambria Math" charset="0"/>
                </a:endParaRPr>
              </a:p>
              <a:p>
                <a:pPr marL="0" indent="0">
                  <a:buNone/>
                </a:pPr>
                <a:r>
                  <a:rPr lang="en-US" i="1" dirty="0" smtClean="0">
                    <a:latin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𝐴</m:t>
                    </m:r>
                    <m:r>
                      <a:rPr lang="en-US" b="0" i="1" smtClean="0"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latin typeface="Cambria Math" charset="0"/>
                      </a:rPr>
                      <m:t>𝐶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charset="0"/>
                      </a:rPr>
                      <m:t>𝐸</m:t>
                    </m:r>
                    <m:r>
                      <a:rPr lang="en-US" b="0" i="1" smtClean="0">
                        <a:latin typeface="Cambria Math" charset="0"/>
                      </a:rPr>
                      <m:t>      </m:t>
                    </m:r>
                    <m:r>
                      <a:rPr lang="en-US" b="0" i="1" smtClean="0">
                        <a:latin typeface="Cambria Math" charset="0"/>
                      </a:rPr>
                      <m:t>𝑜𝑣𝑒𝑟𝑎𝑙𝑙</m:t>
                    </m:r>
                  </m:oMath>
                </a14:m>
                <a:endParaRPr lang="en-US" i="1" dirty="0" smtClean="0">
                  <a:latin typeface="Cambria Math" charset="0"/>
                </a:endParaRPr>
              </a:p>
              <a:p>
                <a:pPr marL="0" indent="0">
                  <a:buNone/>
                </a:pPr>
                <a:r>
                  <a:rPr lang="en-US" dirty="0" smtClean="0"/>
                  <a:t>What is the overall rate law expression?</a:t>
                </a:r>
                <a:endParaRPr lang="en-US" dirty="0"/>
              </a:p>
              <a:p>
                <a:endParaRPr lang="en-US" i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678187" y="1327665"/>
                <a:ext cx="10515600" cy="2489586"/>
              </a:xfrm>
              <a:blipFill rotWithShape="0">
                <a:blip r:embed="rId2"/>
                <a:stretch>
                  <a:fillRect l="-1159" t="-6127" b="-17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20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56799" y="1057886"/>
            <a:ext cx="649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mbria Math" charset="0"/>
                <a:ea typeface="Cambria Math" charset="0"/>
                <a:cs typeface="Cambria Math" charset="0"/>
              </a:rPr>
              <a:t>k</a:t>
            </a:r>
            <a:r>
              <a:rPr lang="en-US" baseline="-25000" dirty="0" smtClean="0">
                <a:solidFill>
                  <a:srgbClr val="FF0000"/>
                </a:solidFill>
                <a:latin typeface="Cambria Math" charset="0"/>
                <a:ea typeface="Cambria Math" charset="0"/>
                <a:cs typeface="Cambria Math" charset="0"/>
              </a:rPr>
              <a:t>1</a:t>
            </a:r>
            <a:endParaRPr lang="en-US" baseline="-25000" dirty="0">
              <a:solidFill>
                <a:srgbClr val="FF0000"/>
              </a:solidFill>
              <a:latin typeface="Cambria Math" charset="0"/>
              <a:ea typeface="Cambria Math" charset="0"/>
              <a:cs typeface="Cambria Math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56799" y="1452870"/>
            <a:ext cx="649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mbria Math" charset="0"/>
                <a:ea typeface="Cambria Math" charset="0"/>
                <a:cs typeface="Cambria Math" charset="0"/>
              </a:rPr>
              <a:t>k</a:t>
            </a:r>
            <a:r>
              <a:rPr lang="en-US" baseline="-25000" smtClean="0">
                <a:solidFill>
                  <a:srgbClr val="FF0000"/>
                </a:solidFill>
                <a:latin typeface="Cambria Math" charset="0"/>
                <a:ea typeface="Cambria Math" charset="0"/>
                <a:cs typeface="Cambria Math" charset="0"/>
              </a:rPr>
              <a:t>-1</a:t>
            </a:r>
            <a:endParaRPr lang="en-US" baseline="-25000" dirty="0">
              <a:solidFill>
                <a:srgbClr val="FF0000"/>
              </a:solidFill>
              <a:latin typeface="Cambria Math" charset="0"/>
              <a:ea typeface="Cambria Math" charset="0"/>
              <a:cs typeface="Cambria Math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06155" y="1613743"/>
            <a:ext cx="649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  <a:latin typeface="Cambria Math" charset="0"/>
                <a:ea typeface="Cambria Math" charset="0"/>
                <a:cs typeface="Cambria Math" charset="0"/>
              </a:rPr>
              <a:t>k</a:t>
            </a:r>
            <a:r>
              <a:rPr lang="en-US" baseline="-25000" smtClean="0">
                <a:solidFill>
                  <a:srgbClr val="FF0000"/>
                </a:solidFill>
                <a:latin typeface="Cambria Math" charset="0"/>
                <a:ea typeface="Cambria Math" charset="0"/>
                <a:cs typeface="Cambria Math" charset="0"/>
              </a:rPr>
              <a:t>2</a:t>
            </a:r>
            <a:endParaRPr lang="en-US" baseline="-25000" dirty="0">
              <a:solidFill>
                <a:srgbClr val="FF0000"/>
              </a:solidFill>
              <a:latin typeface="Cambria Math" charset="0"/>
              <a:ea typeface="Cambria Math" charset="0"/>
              <a:cs typeface="Cambria Math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56799" y="2127779"/>
            <a:ext cx="649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mbria Math" charset="0"/>
                <a:ea typeface="Cambria Math" charset="0"/>
                <a:cs typeface="Cambria Math" charset="0"/>
              </a:rPr>
              <a:t>k</a:t>
            </a:r>
            <a:r>
              <a:rPr lang="en-US" baseline="-25000" dirty="0">
                <a:solidFill>
                  <a:srgbClr val="FF0000"/>
                </a:solidFill>
                <a:latin typeface="Cambria Math" charset="0"/>
                <a:ea typeface="Cambria Math" charset="0"/>
                <a:cs typeface="Cambria Math" charset="0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838200" y="3666128"/>
                <a:ext cx="11093970" cy="32170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𝑟𝑎𝑡𝑒</m:t>
                      </m:r>
                      <m:r>
                        <a:rPr lang="en-US" sz="2800" b="0" i="1" smtClean="0">
                          <a:latin typeface="Cambria Math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𝑜𝑣𝑒𝑟𝑎𝑙𝑙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𝑘</m:t>
                      </m:r>
                      <m:r>
                        <a:rPr lang="en-US" sz="2800" b="0" i="1" baseline="-25000" smtClean="0">
                          <a:latin typeface="Cambria Math" charset="0"/>
                        </a:rPr>
                        <m:t>2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𝐵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𝐶</m:t>
                          </m:r>
                        </m:e>
                      </m:d>
                    </m:oMath>
                  </m:oMathPara>
                </a14:m>
                <a:endParaRPr lang="en-US" sz="2400" dirty="0" smtClean="0"/>
              </a:p>
              <a:p>
                <a:endParaRPr lang="en-US" sz="2400" dirty="0"/>
              </a:p>
              <a:p>
                <a:r>
                  <a:rPr lang="en-US" sz="2400" dirty="0" smtClean="0"/>
                  <a:t>To substitute intermediate [B] with reactant concentration, note the first step is fast and in equilibrium</a:t>
                </a:r>
              </a:p>
              <a:p>
                <a:r>
                  <a:rPr lang="en-US" sz="2400" dirty="0" smtClean="0"/>
                  <a:t>Rate forward = rate reverse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charset="0"/>
                        </a:rPr>
                        <m:t>𝑘</m:t>
                      </m:r>
                      <m:r>
                        <a:rPr lang="en-US" sz="2400" b="0" i="1" baseline="-25000" smtClean="0">
                          <a:latin typeface="Cambria Math" charset="0"/>
                        </a:rPr>
                        <m:t>1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𝐴</m:t>
                          </m:r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charset="0"/>
                        </a:rPr>
                        <m:t>𝑘</m:t>
                      </m:r>
                      <m:r>
                        <a:rPr lang="en-US" sz="2400" b="0" i="1" baseline="-25000" smtClean="0">
                          <a:latin typeface="Cambria Math" charset="0"/>
                        </a:rPr>
                        <m:t>−</m:t>
                      </m:r>
                      <m:r>
                        <a:rPr lang="en-US" sz="2400" b="0" i="1" baseline="-25000" smtClean="0">
                          <a:solidFill>
                            <a:schemeClr val="tx1"/>
                          </a:solidFill>
                          <a:latin typeface="Cambria Math" charset="0"/>
                        </a:rPr>
                        <m:t>1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 smtClean="0"/>
              </a:p>
              <a:p>
                <a:r>
                  <a:rPr lang="en-US" sz="2400" dirty="0" smtClean="0">
                    <a:sym typeface="Wingdings"/>
                  </a:rPr>
                  <a:t>  [B]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charset="0"/>
                      </a:rPr>
                      <m:t>=</m:t>
                    </m:r>
                    <m:r>
                      <a:rPr lang="en-US" sz="2000" b="0" i="1" smtClean="0">
                        <a:latin typeface="Cambria Math" charset="0"/>
                      </a:rPr>
                      <m:t>(</m:t>
                    </m:r>
                    <m:f>
                      <m:fPr>
                        <m:ctrlPr>
                          <a:rPr lang="en-US" sz="2400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charset="0"/>
                          </a:rPr>
                          <m:t>𝑘</m:t>
                        </m:r>
                        <m:r>
                          <a:rPr lang="en-US" sz="2400" b="0" i="1" baseline="-25000" smtClean="0">
                            <a:latin typeface="Cambria Math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[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𝐴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]</m:t>
                        </m:r>
                      </m:num>
                      <m:den>
                        <m:r>
                          <a:rPr lang="en-US" sz="2400" b="0" i="1" smtClean="0">
                            <a:latin typeface="Cambria Math" charset="0"/>
                          </a:rPr>
                          <m:t>𝑘</m:t>
                        </m:r>
                        <m:r>
                          <a:rPr lang="en-US" sz="2400" b="0" i="1" baseline="-25000" smtClean="0">
                            <a:latin typeface="Cambria Math" charset="0"/>
                          </a:rPr>
                          <m:t>−1</m:t>
                        </m:r>
                      </m:den>
                    </m:f>
                  </m:oMath>
                </a14:m>
                <a:r>
                  <a:rPr lang="en-US" sz="2400" dirty="0" smtClean="0"/>
                  <a:t>)</a:t>
                </a:r>
                <a:r>
                  <a:rPr lang="en-US" sz="2400" baseline="30000" dirty="0" smtClean="0"/>
                  <a:t>1/3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666128"/>
                <a:ext cx="11093970" cy="3217035"/>
              </a:xfrm>
              <a:prstGeom prst="rect">
                <a:avLst/>
              </a:prstGeom>
              <a:blipFill rotWithShape="0">
                <a:blip r:embed="rId3"/>
                <a:stretch>
                  <a:fillRect l="-880" r="-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/>
          <p:cNvCxnSpPr/>
          <p:nvPr/>
        </p:nvCxnSpPr>
        <p:spPr>
          <a:xfrm>
            <a:off x="1275032" y="2701815"/>
            <a:ext cx="6160957" cy="1499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525509" y="5880324"/>
                <a:ext cx="3719352" cy="10028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dirty="0">
                        <a:sym typeface="Wingdings"/>
                      </a:rPr>
                      <m:t></m:t>
                    </m:r>
                    <m:r>
                      <m:rPr>
                        <m:nor/>
                      </m:rPr>
                      <a:rPr lang="en-US" sz="2400" b="0" i="0" dirty="0" smtClean="0">
                        <a:sym typeface="Wingdings"/>
                      </a:rPr>
                      <m:t>    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𝑟𝑎𝑡𝑒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charset="0"/>
                      </a:rPr>
                      <m:t>𝑘</m:t>
                    </m:r>
                    <m:r>
                      <a:rPr lang="en-US" sz="2400" i="1" baseline="-25000">
                        <a:latin typeface="Cambria Math" charset="0"/>
                      </a:rPr>
                      <m:t>2</m:t>
                    </m:r>
                    <m:d>
                      <m:dPr>
                        <m:begChr m:val="["/>
                        <m:endChr m:val="]"/>
                        <m:ctrlPr>
                          <a:rPr lang="en-US" sz="2400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US" sz="2400" dirty="0" smtClean="0"/>
                  <a:t>*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(</m:t>
                    </m:r>
                    <m:f>
                      <m:fPr>
                        <m:ctrlPr>
                          <a:rPr lang="en-US" sz="2400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charset="0"/>
                          </a:rPr>
                          <m:t>𝑘</m:t>
                        </m:r>
                        <m:r>
                          <a:rPr lang="en-US" sz="2400" i="1" baseline="-25000">
                            <a:latin typeface="Cambria Math" charset="0"/>
                          </a:rPr>
                          <m:t>1</m:t>
                        </m:r>
                        <m:r>
                          <a:rPr lang="en-US" sz="2400" i="1">
                            <a:latin typeface="Cambria Math" charset="0"/>
                          </a:rPr>
                          <m:t>[</m:t>
                        </m:r>
                        <m:r>
                          <a:rPr lang="en-US" sz="2400" i="1">
                            <a:latin typeface="Cambria Math" charset="0"/>
                          </a:rPr>
                          <m:t>𝐴</m:t>
                        </m:r>
                        <m:r>
                          <a:rPr lang="en-US" sz="2400" i="1">
                            <a:latin typeface="Cambria Math" charset="0"/>
                          </a:rPr>
                          <m:t>]</m:t>
                        </m:r>
                      </m:num>
                      <m:den>
                        <m:r>
                          <a:rPr lang="en-US" sz="2400" i="1">
                            <a:latin typeface="Cambria Math" charset="0"/>
                          </a:rPr>
                          <m:t>𝑘</m:t>
                        </m:r>
                        <m:r>
                          <a:rPr lang="en-US" sz="2400" i="1" baseline="-25000">
                            <a:latin typeface="Cambria Math" charset="0"/>
                          </a:rPr>
                          <m:t>−1</m:t>
                        </m:r>
                      </m:den>
                    </m:f>
                  </m:oMath>
                </a14:m>
                <a:r>
                  <a:rPr lang="en-US" sz="2400" dirty="0"/>
                  <a:t>)</a:t>
                </a:r>
                <a:r>
                  <a:rPr lang="en-US" sz="2400" baseline="30000" dirty="0"/>
                  <a:t>1/3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5509" y="5880324"/>
                <a:ext cx="3719352" cy="100283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771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06348C25-3522-4B2E-AF3D-8A1146566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747" y="954156"/>
            <a:ext cx="10479053" cy="464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18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896" y="176764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Find </a:t>
            </a:r>
            <a:r>
              <a:rPr lang="en-US" sz="4000" dirty="0"/>
              <a:t>Rate Law </a:t>
            </a:r>
            <a:r>
              <a:rPr lang="en-US" sz="4000" dirty="0" smtClean="0"/>
              <a:t>Expression---Method </a:t>
            </a:r>
            <a:r>
              <a:rPr lang="en-US" sz="4000" dirty="0"/>
              <a:t>of Initial Rates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4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96D50D78-5E8B-417A-ACE4-171F38F73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364" y="1292692"/>
            <a:ext cx="11206162" cy="5063658"/>
          </a:xfrm>
        </p:spPr>
        <p:txBody>
          <a:bodyPr>
            <a:normAutofit/>
          </a:bodyPr>
          <a:lstStyle/>
          <a:p>
            <a:r>
              <a:rPr lang="en-US" dirty="0" smtClean="0"/>
              <a:t>How to determine empirical </a:t>
            </a:r>
            <a:r>
              <a:rPr lang="en-US" dirty="0"/>
              <a:t>rate </a:t>
            </a:r>
            <a:r>
              <a:rPr lang="en-US" dirty="0" smtClean="0"/>
              <a:t>law in lab?</a:t>
            </a:r>
          </a:p>
          <a:p>
            <a:r>
              <a:rPr lang="en-US" sz="2400" dirty="0" smtClean="0"/>
              <a:t>(1) We run several experiments and measure the rate just after the reaction begins (concentrations of each reactant known this way as initial concentrations).</a:t>
            </a:r>
          </a:p>
          <a:p>
            <a:r>
              <a:rPr lang="en-US" sz="2400" dirty="0" smtClean="0"/>
              <a:t>(2) Select a pair of data(2 rows) where only one reactant concentration varies. By comparison, k cancels and we can determine the reaction order of that species. Repeat and find order of each species.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(3) Select any set of data(any row) and plug in the concentration numbers raised to the orders found, we can calculate rate constant k. </a:t>
            </a:r>
            <a:endParaRPr lang="en-US" sz="2400" dirty="0">
              <a:sym typeface="Wingdings"/>
            </a:endParaRPr>
          </a:p>
          <a:p>
            <a:r>
              <a:rPr lang="en-US" sz="2400" dirty="0" smtClean="0">
                <a:sym typeface="Wingdings"/>
              </a:rPr>
              <a:t>(4) Rate law expression found.</a:t>
            </a:r>
            <a:endParaRPr lang="en-US" sz="24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800" y="3731256"/>
            <a:ext cx="5511800" cy="7874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3879273" y="3731256"/>
            <a:ext cx="290945" cy="37592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889759" y="4064887"/>
            <a:ext cx="290945" cy="37592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59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896" y="176764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Find Rate Law Expression---Method </a:t>
            </a:r>
            <a:r>
              <a:rPr lang="en-US" sz="4000" dirty="0"/>
              <a:t>of Initial Rates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="" xmlns:a16="http://schemas.microsoft.com/office/drawing/2014/main" id="{96D50D78-5E8B-417A-ACE4-171F38F734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4364" y="1292692"/>
                <a:ext cx="11206162" cy="1512501"/>
              </a:xfrm>
            </p:spPr>
            <p:txBody>
              <a:bodyPr>
                <a:normAutofit/>
              </a:bodyPr>
              <a:lstStyle/>
              <a:p>
                <a:r>
                  <a:rPr lang="en-US" sz="2400" b="1" dirty="0" smtClean="0"/>
                  <a:t>Example</a:t>
                </a:r>
              </a:p>
              <a:p>
                <a:r>
                  <a:rPr lang="en-US" sz="2400" dirty="0" smtClean="0"/>
                  <a:t>The following data were collected for the net reaction</a:t>
                </a:r>
              </a:p>
              <a:p>
                <a:pPr marL="0" indent="0" algn="ctr">
                  <a:buNone/>
                </a:pP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b="0" i="1" smtClean="0">
                        <a:latin typeface="Cambria Math" charset="0"/>
                      </a:rPr>
                      <m:t>+2</m:t>
                    </m:r>
                    <m:r>
                      <a:rPr lang="en-US" sz="2400" b="0" i="1" smtClean="0">
                        <a:latin typeface="Cambria Math" charset="0"/>
                      </a:rPr>
                      <m:t>𝐶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400" b="0" i="1" smtClean="0">
                        <a:latin typeface="Cambria Math" charset="0"/>
                        <a:ea typeface="Cambria Math" panose="02040503050406030204" pitchFamily="18" charset="0"/>
                      </a:rPr>
                      <m:t>𝐷</m:t>
                    </m:r>
                  </m:oMath>
                </a14:m>
                <a:endParaRPr lang="en-US" sz="2400" dirty="0"/>
              </a:p>
              <a:p>
                <a:endParaRPr lang="en-US" sz="2400" dirty="0" smtClean="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xmlns="" id="{96D50D78-5E8B-417A-ACE4-171F38F734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4364" y="1292692"/>
                <a:ext cx="11206162" cy="1512501"/>
              </a:xfrm>
              <a:blipFill rotWithShape="0">
                <a:blip r:embed="rId2"/>
                <a:stretch>
                  <a:fillRect l="-762" t="-56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1040936" y="4920410"/>
            <a:ext cx="4881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/>
              <a:t>What is the rate law for this reaction?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1061062" y="5542183"/>
            <a:ext cx="3662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Let us check your answers…</a:t>
            </a:r>
            <a:endParaRPr lang="en-US" sz="2400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9397432"/>
              </p:ext>
            </p:extLst>
          </p:nvPr>
        </p:nvGraphicFramePr>
        <p:xfrm>
          <a:off x="3203625" y="2632511"/>
          <a:ext cx="5438575" cy="19700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2630"/>
                <a:gridCol w="1046925"/>
                <a:gridCol w="924557"/>
                <a:gridCol w="1087715"/>
                <a:gridCol w="1726748"/>
              </a:tblGrid>
              <a:tr h="71187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 smtClean="0">
                          <a:effectLst/>
                        </a:rPr>
                        <a:t>Exp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[A]       mol/L      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[B]     mol/L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[C]       mol/L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rate of reaction        M/s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314548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1.2*10</a:t>
                      </a:r>
                      <a:r>
                        <a:rPr lang="en-US" sz="1800" u="none" strike="noStrike" baseline="30000"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314548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4.8*10</a:t>
                      </a:r>
                      <a:r>
                        <a:rPr lang="en-US" sz="1800" u="none" strike="noStrike" baseline="30000"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314548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2.16*10</a:t>
                      </a:r>
                      <a:r>
                        <a:rPr lang="en-US" sz="1800" u="none" strike="noStrike" baseline="30000">
                          <a:effectLst/>
                        </a:rPr>
                        <a:t>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314548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3.84*10</a:t>
                      </a:r>
                      <a:r>
                        <a:rPr lang="en-US" sz="1800" u="none" strike="noStrike" baseline="30000" dirty="0">
                          <a:effectLst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051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896" y="176764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Method </a:t>
            </a:r>
            <a:r>
              <a:rPr lang="en-US" sz="4000" dirty="0"/>
              <a:t>of Initial </a:t>
            </a:r>
            <a:r>
              <a:rPr lang="en-US" sz="4000" dirty="0" smtClean="0"/>
              <a:t>Rates-- Example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="" xmlns:a16="http://schemas.microsoft.com/office/drawing/2014/main" id="{96D50D78-5E8B-417A-ACE4-171F38F734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4364" y="1292692"/>
                <a:ext cx="11206162" cy="1512501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 smtClean="0"/>
                  <a:t>The following data were collected for the net reaction</a:t>
                </a:r>
              </a:p>
              <a:p>
                <a:pPr marL="0" indent="0" algn="ctr">
                  <a:buNone/>
                </a:pP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b="0" i="1" smtClean="0">
                        <a:latin typeface="Cambria Math" charset="0"/>
                      </a:rPr>
                      <m:t>+2</m:t>
                    </m:r>
                    <m:r>
                      <a:rPr lang="en-US" sz="2400" b="0" i="1" smtClean="0">
                        <a:latin typeface="Cambria Math" charset="0"/>
                      </a:rPr>
                      <m:t>𝐶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400" b="0" i="1" smtClean="0">
                        <a:latin typeface="Cambria Math" charset="0"/>
                        <a:ea typeface="Cambria Math" panose="02040503050406030204" pitchFamily="18" charset="0"/>
                      </a:rPr>
                      <m:t>𝐷</m:t>
                    </m:r>
                  </m:oMath>
                </a14:m>
                <a:endParaRPr lang="en-US" sz="2400" dirty="0"/>
              </a:p>
              <a:p>
                <a:endParaRPr lang="en-US" sz="2400" dirty="0" smtClean="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6D50D78-5E8B-417A-ACE4-171F38F734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4364" y="1292692"/>
                <a:ext cx="11206162" cy="1512501"/>
              </a:xfrm>
              <a:blipFill rotWithShape="0">
                <a:blip r:embed="rId2"/>
                <a:stretch>
                  <a:fillRect l="-762" t="-56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936394" y="4458454"/>
                <a:ext cx="315605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F46606"/>
                          </a:solidFill>
                          <a:latin typeface="Cambria Math" panose="02040503050406030204" pitchFamily="18" charset="0"/>
                        </a:rPr>
                        <m:t>𝑟𝑎𝑡𝑒</m:t>
                      </m:r>
                      <m:r>
                        <a:rPr lang="en-US" sz="2400" i="1" smtClean="0">
                          <a:solidFill>
                            <a:srgbClr val="F4660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 smtClean="0">
                          <a:solidFill>
                            <a:srgbClr val="F46606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F46606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solidFill>
                                    <a:srgbClr val="F46606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F46606"/>
                                  </a:solidFill>
                                  <a:latin typeface="Cambria Math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rgbClr val="F46606"/>
                              </a:solidFill>
                              <a:latin typeface="Cambria Math" charset="0"/>
                            </a:rPr>
                            <m:t>𝑥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rgbClr val="F46606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400" i="1" smtClean="0">
                                  <a:solidFill>
                                    <a:srgbClr val="F46606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400" i="1">
                                      <a:solidFill>
                                        <a:srgbClr val="F46606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F46606"/>
                                      </a:solidFill>
                                      <a:latin typeface="Cambria Math" charset="0"/>
                                    </a:rPr>
                                    <m:t>𝐵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F46606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sup>
                          </m:sSup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solidFill>
                                    <a:srgbClr val="F46606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F46606"/>
                                  </a:solidFill>
                                  <a:latin typeface="Cambria Math" charset="0"/>
                                </a:rPr>
                                <m:t>𝐶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rgbClr val="F46606"/>
                              </a:solidFill>
                              <a:latin typeface="Cambria Math" charset="0"/>
                            </a:rPr>
                            <m:t>𝑧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F46606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394" y="4458454"/>
                <a:ext cx="3156057" cy="46166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999069" y="4940448"/>
            <a:ext cx="41587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Find x, y, z, then solve for k. </a:t>
            </a:r>
          </a:p>
          <a:p>
            <a:r>
              <a:rPr lang="en-US" sz="2400" dirty="0" smtClean="0"/>
              <a:t>(1) Find x, compare </a:t>
            </a:r>
            <a:r>
              <a:rPr lang="en-US" sz="2400" dirty="0" err="1"/>
              <a:t>E</a:t>
            </a:r>
            <a:r>
              <a:rPr lang="en-US" sz="2400" dirty="0" err="1" smtClean="0"/>
              <a:t>xp</a:t>
            </a:r>
            <a:r>
              <a:rPr lang="en-US" sz="2400" dirty="0" smtClean="0"/>
              <a:t> 1 and 2,</a:t>
            </a:r>
            <a:endParaRPr lang="en-US" sz="2400" dirty="0"/>
          </a:p>
        </p:txBody>
      </p:sp>
      <p:grpSp>
        <p:nvGrpSpPr>
          <p:cNvPr id="26" name="Group 25"/>
          <p:cNvGrpSpPr/>
          <p:nvPr/>
        </p:nvGrpSpPr>
        <p:grpSpPr>
          <a:xfrm>
            <a:off x="2213424" y="5817939"/>
            <a:ext cx="4854021" cy="790122"/>
            <a:chOff x="3592774" y="5771445"/>
            <a:chExt cx="4854021" cy="7901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/>
                <p:cNvSpPr/>
                <p:nvPr/>
              </p:nvSpPr>
              <p:spPr>
                <a:xfrm>
                  <a:off x="3592774" y="5850554"/>
                  <a:ext cx="4854021" cy="67018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charset="0"/>
                              </a:rPr>
                              <m:t>𝑟𝑎𝑡𝑒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charset="0"/>
                              </a:rPr>
                              <m:t>𝑟𝑎𝑡𝑒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sSup>
                              <m:sSupPr>
                                <m:ctrlP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0.01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0.01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𝑦</m:t>
                                    </m:r>
                                  </m:sup>
                                </m:sSup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0.1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𝑧</m:t>
                                </m:r>
                              </m:sup>
                            </m:sSup>
                          </m:num>
                          <m:den>
                            <m: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0.02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0.01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𝑦</m:t>
                                    </m:r>
                                  </m:sup>
                                </m:sSup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0.1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𝑧</m:t>
                                </m:r>
                              </m:sup>
                            </m:sSup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dirty="0"/>
                              <m:t>1.2∗10</m:t>
                            </m:r>
                            <m:r>
                              <m:rPr>
                                <m:nor/>
                              </m:rPr>
                              <a:rPr lang="en-US" baseline="30000" dirty="0"/>
                              <m:t>3</m:t>
                            </m:r>
                            <m:r>
                              <m:rPr>
                                <m:nor/>
                              </m:rPr>
                              <a:rPr lang="en-US" dirty="0">
                                <a:solidFill>
                                  <a:srgbClr val="000000"/>
                                </a:solidFill>
                                <a:latin typeface="Calibri" charset="0"/>
                              </a:rPr>
                              <m:t>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/>
                              <m:t>4.8∗10</m:t>
                            </m:r>
                            <m:r>
                              <m:rPr>
                                <m:nor/>
                              </m:rPr>
                              <a:rPr lang="en-US" baseline="30000"/>
                              <m:t>3</m:t>
                            </m:r>
                            <m:r>
                              <m:rPr>
                                <m:nor/>
                              </m:rPr>
                              <a:rPr lang="en-US">
                                <a:solidFill>
                                  <a:srgbClr val="000000"/>
                                </a:solidFill>
                                <a:latin typeface="Calibri" charset="0"/>
                              </a:rPr>
                              <m:t> 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b="0" i="0" dirty="0" smtClean="0"/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/>
                              <m:t>4</m:t>
                            </m:r>
                            <m:r>
                              <a:rPr lang="en-US" i="1" smtClean="0">
                                <a:latin typeface="Cambria Math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92774" y="5850554"/>
                  <a:ext cx="4854021" cy="670183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Connector 16"/>
            <p:cNvCxnSpPr/>
            <p:nvPr/>
          </p:nvCxnSpPr>
          <p:spPr>
            <a:xfrm flipV="1">
              <a:off x="4545700" y="5771445"/>
              <a:ext cx="290945" cy="375922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4545699" y="6185645"/>
              <a:ext cx="290945" cy="375922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5514422" y="5812561"/>
              <a:ext cx="566092" cy="33480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5531843" y="6211467"/>
              <a:ext cx="566092" cy="33480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6162396" y="5850554"/>
              <a:ext cx="566092" cy="33480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6162396" y="6198699"/>
              <a:ext cx="566092" cy="33480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26"/>
          <p:cNvSpPr/>
          <p:nvPr/>
        </p:nvSpPr>
        <p:spPr>
          <a:xfrm>
            <a:off x="7526861" y="5978252"/>
            <a:ext cx="10663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smtClean="0">
                <a:sym typeface="Wingdings"/>
              </a:rPr>
              <a:t>  x=2</a:t>
            </a:r>
            <a:endParaRPr lang="en-US" sz="2400" dirty="0"/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8769247"/>
              </p:ext>
            </p:extLst>
          </p:nvPr>
        </p:nvGraphicFramePr>
        <p:xfrm>
          <a:off x="3457294" y="2259691"/>
          <a:ext cx="5438575" cy="19700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2630"/>
                <a:gridCol w="1046925"/>
                <a:gridCol w="924557"/>
                <a:gridCol w="1087715"/>
                <a:gridCol w="1726748"/>
              </a:tblGrid>
              <a:tr h="71187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 smtClean="0">
                          <a:effectLst/>
                        </a:rPr>
                        <a:t>Exp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[A]       mol/L      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[B]     mol/L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[C]       mol/L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rate of reaction        M/s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314548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1.2*10</a:t>
                      </a:r>
                      <a:r>
                        <a:rPr lang="en-US" sz="1800" u="none" strike="noStrike" baseline="30000"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314548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0.1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4.8*10</a:t>
                      </a:r>
                      <a:r>
                        <a:rPr lang="en-US" sz="1800" u="none" strike="noStrike" baseline="30000"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314548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2.16*10</a:t>
                      </a:r>
                      <a:r>
                        <a:rPr lang="en-US" sz="1800" u="none" strike="noStrike" baseline="30000">
                          <a:effectLst/>
                        </a:rPr>
                        <a:t>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314548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3.84*10</a:t>
                      </a:r>
                      <a:r>
                        <a:rPr lang="en-US" sz="1800" u="none" strike="noStrike" baseline="30000" dirty="0">
                          <a:effectLst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61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4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="" xmlns:a16="http://schemas.microsoft.com/office/drawing/2014/main" id="{96D50D78-5E8B-417A-ACE4-171F38F734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4364" y="1292692"/>
                <a:ext cx="11206162" cy="1512501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 smtClean="0"/>
                  <a:t>The following data were collected for the net reaction</a:t>
                </a:r>
              </a:p>
              <a:p>
                <a:pPr marL="0" indent="0" algn="ctr">
                  <a:buNone/>
                </a:pP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b="0" i="1" smtClean="0">
                        <a:latin typeface="Cambria Math" charset="0"/>
                      </a:rPr>
                      <m:t>+2</m:t>
                    </m:r>
                    <m:r>
                      <a:rPr lang="en-US" sz="2400" b="0" i="1" smtClean="0">
                        <a:latin typeface="Cambria Math" charset="0"/>
                      </a:rPr>
                      <m:t>𝐶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400" b="0" i="1" smtClean="0">
                        <a:latin typeface="Cambria Math" charset="0"/>
                        <a:ea typeface="Cambria Math" panose="02040503050406030204" pitchFamily="18" charset="0"/>
                      </a:rPr>
                      <m:t>𝐷</m:t>
                    </m:r>
                  </m:oMath>
                </a14:m>
                <a:endParaRPr lang="en-US" sz="2400" dirty="0"/>
              </a:p>
              <a:p>
                <a:endParaRPr lang="en-US" sz="2400" dirty="0" smtClean="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xmlns="" id="{96D50D78-5E8B-417A-ACE4-171F38F734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4364" y="1292692"/>
                <a:ext cx="11206162" cy="1512501"/>
              </a:xfrm>
              <a:blipFill rotWithShape="0">
                <a:blip r:embed="rId2"/>
                <a:stretch>
                  <a:fillRect l="-762" t="-56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936394" y="4458454"/>
                <a:ext cx="315605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F46606"/>
                          </a:solidFill>
                          <a:latin typeface="Cambria Math" panose="02040503050406030204" pitchFamily="18" charset="0"/>
                        </a:rPr>
                        <m:t>𝑟𝑎𝑡𝑒</m:t>
                      </m:r>
                      <m:r>
                        <a:rPr lang="en-US" sz="2400" i="1" smtClean="0">
                          <a:solidFill>
                            <a:srgbClr val="F4660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 smtClean="0">
                          <a:solidFill>
                            <a:srgbClr val="F46606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F46606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solidFill>
                                    <a:srgbClr val="F46606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F46606"/>
                                  </a:solidFill>
                                  <a:latin typeface="Cambria Math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rgbClr val="F46606"/>
                              </a:solidFill>
                              <a:latin typeface="Cambria Math" charset="0"/>
                            </a:rPr>
                            <m:t>𝑥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rgbClr val="F46606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400" i="1" smtClean="0">
                                  <a:solidFill>
                                    <a:srgbClr val="F46606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400" i="1">
                                      <a:solidFill>
                                        <a:srgbClr val="F46606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F46606"/>
                                      </a:solidFill>
                                      <a:latin typeface="Cambria Math" charset="0"/>
                                    </a:rPr>
                                    <m:t>𝐵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F46606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sup>
                          </m:sSup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solidFill>
                                    <a:srgbClr val="F46606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F46606"/>
                                  </a:solidFill>
                                  <a:latin typeface="Cambria Math" charset="0"/>
                                </a:rPr>
                                <m:t>𝐶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rgbClr val="F46606"/>
                              </a:solidFill>
                              <a:latin typeface="Cambria Math" charset="0"/>
                            </a:rPr>
                            <m:t>𝑧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F46606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394" y="4458454"/>
                <a:ext cx="3156057" cy="46166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999069" y="4940448"/>
            <a:ext cx="41601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(2) Find z, compare </a:t>
            </a:r>
            <a:r>
              <a:rPr lang="en-US" sz="2400" dirty="0" err="1"/>
              <a:t>E</a:t>
            </a:r>
            <a:r>
              <a:rPr lang="en-US" sz="2400" dirty="0" err="1" smtClean="0"/>
              <a:t>xp</a:t>
            </a:r>
            <a:r>
              <a:rPr lang="en-US" sz="2400" dirty="0" smtClean="0"/>
              <a:t> 1 and 3,</a:t>
            </a:r>
            <a:endParaRPr lang="en-US" sz="2400" dirty="0"/>
          </a:p>
        </p:txBody>
      </p:sp>
      <p:grpSp>
        <p:nvGrpSpPr>
          <p:cNvPr id="26" name="Group 25"/>
          <p:cNvGrpSpPr/>
          <p:nvPr/>
        </p:nvGrpSpPr>
        <p:grpSpPr>
          <a:xfrm>
            <a:off x="2238430" y="5647277"/>
            <a:ext cx="5018938" cy="790122"/>
            <a:chOff x="3592774" y="5771445"/>
            <a:chExt cx="5018938" cy="79012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/>
                <p:cNvSpPr/>
                <p:nvPr/>
              </p:nvSpPr>
              <p:spPr>
                <a:xfrm>
                  <a:off x="3592774" y="5850554"/>
                  <a:ext cx="5018938" cy="68788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charset="0"/>
                              </a:rPr>
                              <m:t>𝑟𝑎𝑡𝑒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charset="0"/>
                              </a:rPr>
                              <m:t>𝑟𝑎𝑡𝑒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3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sSup>
                              <m:sSupPr>
                                <m:ctrlP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0.01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0.01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𝑦</m:t>
                                    </m:r>
                                  </m:sup>
                                </m:sSup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0.1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𝑧</m:t>
                                </m:r>
                              </m:sup>
                            </m:sSup>
                          </m:num>
                          <m:den>
                            <m: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0.03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charset="0"/>
                                          </a:rPr>
                                          <m:t>0.01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𝑦</m:t>
                                    </m:r>
                                  </m:sup>
                                </m:sSup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charset="0"/>
                                      </a:rPr>
                                      <m:t>0.2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charset="0"/>
                                  </a:rPr>
                                  <m:t>𝑧</m:t>
                                </m:r>
                              </m:sup>
                            </m:sSup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dirty="0"/>
                              <m:t>1.2∗10</m:t>
                            </m:r>
                            <m:r>
                              <m:rPr>
                                <m:nor/>
                              </m:rPr>
                              <a:rPr lang="en-US" baseline="30000" dirty="0"/>
                              <m:t>3</m:t>
                            </m:r>
                            <m:r>
                              <m:rPr>
                                <m:nor/>
                              </m:rPr>
                              <a:rPr lang="en-US" dirty="0">
                                <a:solidFill>
                                  <a:srgbClr val="000000"/>
                                </a:solidFill>
                                <a:latin typeface="Calibri" charset="0"/>
                              </a:rPr>
                              <m:t>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b="0" i="0" smtClean="0"/>
                              <m:t>2.16</m:t>
                            </m:r>
                            <m:r>
                              <m:rPr>
                                <m:nor/>
                              </m:rPr>
                              <a:rPr lang="en-US"/>
                              <m:t>∗10</m:t>
                            </m:r>
                            <m:r>
                              <m:rPr>
                                <m:nor/>
                              </m:rPr>
                              <a:rPr lang="en-US" b="0" i="0" baseline="30000" smtClean="0"/>
                              <m:t>4</m:t>
                            </m:r>
                            <m:r>
                              <m:rPr>
                                <m:nor/>
                              </m:rPr>
                              <a:rPr lang="en-US">
                                <a:solidFill>
                                  <a:srgbClr val="000000"/>
                                </a:solidFill>
                                <a:latin typeface="Calibri" charset="0"/>
                              </a:rPr>
                              <m:t> </m:t>
                            </m:r>
                          </m:den>
                        </m:f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i="1" smtClean="0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b="0" i="0" dirty="0" smtClean="0"/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b="0" i="0" smtClean="0"/>
                              <m:t>1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8</m:t>
                            </m:r>
                            <m:r>
                              <a:rPr lang="en-US" i="1" smtClean="0">
                                <a:latin typeface="Cambria Math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92774" y="5850554"/>
                  <a:ext cx="5018938" cy="68788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Connector 16"/>
            <p:cNvCxnSpPr/>
            <p:nvPr/>
          </p:nvCxnSpPr>
          <p:spPr>
            <a:xfrm flipV="1">
              <a:off x="4545700" y="5771445"/>
              <a:ext cx="290945" cy="375922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4545699" y="6185645"/>
              <a:ext cx="290945" cy="375922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5514422" y="5812561"/>
              <a:ext cx="566092" cy="33480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5531843" y="6211467"/>
              <a:ext cx="566092" cy="33480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26"/>
          <p:cNvSpPr/>
          <p:nvPr/>
        </p:nvSpPr>
        <p:spPr>
          <a:xfrm>
            <a:off x="7544282" y="5792366"/>
            <a:ext cx="10550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ym typeface="Wingdings"/>
              </a:rPr>
              <a:t>  z=1</a:t>
            </a:r>
            <a:endParaRPr lang="en-US" sz="2400" dirty="0"/>
          </a:p>
        </p:txBody>
      </p:sp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3457294" y="2259691"/>
          <a:ext cx="5438575" cy="19700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2630"/>
                <a:gridCol w="1046925"/>
                <a:gridCol w="924557"/>
                <a:gridCol w="1087715"/>
                <a:gridCol w="1726748"/>
              </a:tblGrid>
              <a:tr h="71187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 smtClean="0">
                          <a:effectLst/>
                        </a:rPr>
                        <a:t>Exp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[A]       mol/L      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[B]     mol/L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[C]       mol/L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rate of reaction        M/s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314548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1.2*10</a:t>
                      </a:r>
                      <a:r>
                        <a:rPr lang="en-US" sz="1800" u="none" strike="noStrike" baseline="30000"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314548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0.1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4.8*10</a:t>
                      </a:r>
                      <a:r>
                        <a:rPr lang="en-US" sz="1800" u="none" strike="noStrike" baseline="30000"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314548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2.16*10</a:t>
                      </a:r>
                      <a:r>
                        <a:rPr lang="en-US" sz="1800" u="none" strike="noStrike" baseline="30000">
                          <a:effectLst/>
                        </a:rPr>
                        <a:t>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314548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3.84*10</a:t>
                      </a:r>
                      <a:r>
                        <a:rPr lang="en-US" sz="1800" u="none" strike="noStrike" baseline="30000" dirty="0">
                          <a:effectLst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732183" y="223436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Method </a:t>
            </a:r>
            <a:r>
              <a:rPr lang="en-US" sz="4000" dirty="0"/>
              <a:t>of Initial </a:t>
            </a:r>
            <a:r>
              <a:rPr lang="en-US" sz="4000" dirty="0" smtClean="0"/>
              <a:t>Rates-- Example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691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="" xmlns:a16="http://schemas.microsoft.com/office/drawing/2014/main" id="{96D50D78-5E8B-417A-ACE4-171F38F734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4364" y="1292692"/>
                <a:ext cx="11206162" cy="1512501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 smtClean="0"/>
                  <a:t>The following data were collected for the net reaction</a:t>
                </a:r>
              </a:p>
              <a:p>
                <a:pPr marL="0" indent="0" algn="ctr">
                  <a:buNone/>
                </a:pP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b="0" i="1" smtClean="0">
                        <a:latin typeface="Cambria Math" charset="0"/>
                      </a:rPr>
                      <m:t>+2</m:t>
                    </m:r>
                    <m:r>
                      <a:rPr lang="en-US" sz="2400" b="0" i="1" smtClean="0">
                        <a:latin typeface="Cambria Math" charset="0"/>
                      </a:rPr>
                      <m:t>𝐶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400" b="0" i="1" smtClean="0">
                        <a:latin typeface="Cambria Math" charset="0"/>
                        <a:ea typeface="Cambria Math" panose="02040503050406030204" pitchFamily="18" charset="0"/>
                      </a:rPr>
                      <m:t>𝐷</m:t>
                    </m:r>
                  </m:oMath>
                </a14:m>
                <a:endParaRPr lang="en-US" sz="2400" dirty="0"/>
              </a:p>
              <a:p>
                <a:endParaRPr lang="en-US" sz="2400" dirty="0" smtClean="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xmlns="" id="{96D50D78-5E8B-417A-ACE4-171F38F734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4364" y="1292692"/>
                <a:ext cx="11206162" cy="1512501"/>
              </a:xfrm>
              <a:blipFill rotWithShape="0">
                <a:blip r:embed="rId2"/>
                <a:stretch>
                  <a:fillRect l="-762" t="-56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936394" y="4458454"/>
                <a:ext cx="315605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F46606"/>
                          </a:solidFill>
                          <a:latin typeface="Cambria Math" panose="02040503050406030204" pitchFamily="18" charset="0"/>
                        </a:rPr>
                        <m:t>𝑟𝑎𝑡𝑒</m:t>
                      </m:r>
                      <m:r>
                        <a:rPr lang="en-US" sz="2400" i="1" smtClean="0">
                          <a:solidFill>
                            <a:srgbClr val="F4660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 smtClean="0">
                          <a:solidFill>
                            <a:srgbClr val="F46606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F46606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solidFill>
                                    <a:srgbClr val="F46606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F46606"/>
                                  </a:solidFill>
                                  <a:latin typeface="Cambria Math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rgbClr val="F46606"/>
                              </a:solidFill>
                              <a:latin typeface="Cambria Math" charset="0"/>
                            </a:rPr>
                            <m:t>𝑥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rgbClr val="F46606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400" i="1" smtClean="0">
                                  <a:solidFill>
                                    <a:srgbClr val="F46606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400" i="1">
                                      <a:solidFill>
                                        <a:srgbClr val="F46606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F46606"/>
                                      </a:solidFill>
                                      <a:latin typeface="Cambria Math" charset="0"/>
                                    </a:rPr>
                                    <m:t>𝐵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F46606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sup>
                          </m:sSup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solidFill>
                                    <a:srgbClr val="F46606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F46606"/>
                                  </a:solidFill>
                                  <a:latin typeface="Cambria Math" charset="0"/>
                                </a:rPr>
                                <m:t>𝐶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rgbClr val="F46606"/>
                              </a:solidFill>
                              <a:latin typeface="Cambria Math" charset="0"/>
                            </a:rPr>
                            <m:t>𝑧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F46606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394" y="4458454"/>
                <a:ext cx="3156057" cy="46166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999069" y="4940448"/>
            <a:ext cx="41446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(3) Find y, compare </a:t>
            </a:r>
            <a:r>
              <a:rPr lang="en-US" sz="2400" dirty="0" err="1"/>
              <a:t>E</a:t>
            </a:r>
            <a:r>
              <a:rPr lang="en-US" sz="2400" dirty="0" err="1" smtClean="0"/>
              <a:t>xp</a:t>
            </a:r>
            <a:r>
              <a:rPr lang="en-US" sz="2400" dirty="0" smtClean="0"/>
              <a:t> 1 and 4,</a:t>
            </a:r>
            <a:endParaRPr lang="en-US" sz="2400" dirty="0"/>
          </a:p>
        </p:txBody>
      </p:sp>
      <p:sp>
        <p:nvSpPr>
          <p:cNvPr id="27" name="Rectangle 26"/>
          <p:cNvSpPr/>
          <p:nvPr/>
        </p:nvSpPr>
        <p:spPr>
          <a:xfrm>
            <a:off x="7544282" y="5792366"/>
            <a:ext cx="1072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ym typeface="Wingdings"/>
              </a:rPr>
              <a:t>  y=1</a:t>
            </a:r>
            <a:endParaRPr lang="en-US" sz="2400" dirty="0"/>
          </a:p>
        </p:txBody>
      </p:sp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3457294" y="2259691"/>
          <a:ext cx="5438575" cy="19700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2630"/>
                <a:gridCol w="1046925"/>
                <a:gridCol w="924557"/>
                <a:gridCol w="1087715"/>
                <a:gridCol w="1726748"/>
              </a:tblGrid>
              <a:tr h="71187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 smtClean="0">
                          <a:effectLst/>
                        </a:rPr>
                        <a:t>Exp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[A]       mol/L      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[B]     mol/L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[C]       mol/L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rate of reaction        M/s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314548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1.2*10</a:t>
                      </a:r>
                      <a:r>
                        <a:rPr lang="en-US" sz="1800" u="none" strike="noStrike" baseline="30000"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314548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0.1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4.8*10</a:t>
                      </a:r>
                      <a:r>
                        <a:rPr lang="en-US" sz="1800" u="none" strike="noStrike" baseline="30000"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314548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2.16*10</a:t>
                      </a:r>
                      <a:r>
                        <a:rPr lang="en-US" sz="1800" u="none" strike="noStrike" baseline="30000">
                          <a:effectLst/>
                        </a:rPr>
                        <a:t>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314548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3.84*10</a:t>
                      </a:r>
                      <a:r>
                        <a:rPr lang="en-US" sz="1800" u="none" strike="noStrike" baseline="30000" dirty="0">
                          <a:effectLst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2238430" y="5647277"/>
            <a:ext cx="5018938" cy="827811"/>
            <a:chOff x="2238430" y="5647277"/>
            <a:chExt cx="5018938" cy="827811"/>
          </a:xfrm>
        </p:grpSpPr>
        <p:grpSp>
          <p:nvGrpSpPr>
            <p:cNvPr id="26" name="Group 25"/>
            <p:cNvGrpSpPr/>
            <p:nvPr/>
          </p:nvGrpSpPr>
          <p:grpSpPr>
            <a:xfrm>
              <a:off x="2238430" y="5647277"/>
              <a:ext cx="5018938" cy="790122"/>
              <a:chOff x="3592774" y="5771445"/>
              <a:chExt cx="5018938" cy="79012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Rectangle 15"/>
                  <p:cNvSpPr/>
                  <p:nvPr/>
                </p:nvSpPr>
                <p:spPr>
                  <a:xfrm>
                    <a:off x="3592774" y="5850554"/>
                    <a:ext cx="5018938" cy="68788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charset="0"/>
                                </a:rPr>
                                <m:t>𝑟𝑎𝑡𝑒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charset="0"/>
                                </a:rPr>
                                <m:t>𝑟𝑎𝑡𝑒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sSup>
                                <m:sSupPr>
                                  <m:ctrlPr>
                                    <a:rPr lang="en-US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0.01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</a:rPr>
                                            <m:t>0.01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𝑦</m:t>
                                      </m:r>
                                    </m:sup>
                                  </m:sSup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0.1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0.04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charset="0"/>
                                            </a:rPr>
                                            <m:t>0.02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𝑦</m:t>
                                      </m:r>
                                    </m:sup>
                                  </m:sSup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0.1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p>
                              </m:sSup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dirty="0"/>
                                <m:t>1.2∗10</m:t>
                              </m:r>
                              <m:r>
                                <m:rPr>
                                  <m:nor/>
                                </m:rPr>
                                <a:rPr lang="en-US" baseline="30000" dirty="0"/>
                                <m:t>3</m:t>
                              </m:r>
                              <m:r>
                                <m:rPr>
                                  <m:nor/>
                                </m:rPr>
                                <a:rPr lang="en-US" dirty="0">
                                  <a:solidFill>
                                    <a:srgbClr val="000000"/>
                                  </a:solidFill>
                                  <a:latin typeface="Calibri" charset="0"/>
                                </a:rPr>
                                <m:t> 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US" b="0" i="0" smtClean="0"/>
                                <m:t>3.84</m:t>
                              </m:r>
                              <m:r>
                                <m:rPr>
                                  <m:nor/>
                                </m:rPr>
                                <a:rPr lang="en-US"/>
                                <m:t>∗10</m:t>
                              </m:r>
                              <m:r>
                                <m:rPr>
                                  <m:nor/>
                                </m:rPr>
                                <a:rPr lang="en-US" b="0" i="0" baseline="30000" smtClean="0"/>
                                <m:t>4</m:t>
                              </m:r>
                              <m:r>
                                <m:rPr>
                                  <m:nor/>
                                </m:rPr>
                                <a:rPr lang="en-US">
                                  <a:solidFill>
                                    <a:srgbClr val="000000"/>
                                  </a:solidFill>
                                  <a:latin typeface="Calibri" charset="0"/>
                                </a:rPr>
                                <m:t> </m:t>
                              </m:r>
                            </m:den>
                          </m:f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i="1" smtClean="0">
                                  <a:latin typeface="Cambria Math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US" b="0" i="0" dirty="0" smtClean="0"/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charset="0"/>
                                </a:rPr>
                                <m:t>32</m:t>
                              </m:r>
                              <m:r>
                                <a:rPr lang="en-US" i="1" smtClean="0">
                                  <a:latin typeface="Cambria Math" charset="0"/>
                                </a:rPr>
                                <m:t> </m:t>
                              </m:r>
                            </m:den>
                          </m:f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6" name="Rectangle 1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92774" y="5850554"/>
                    <a:ext cx="5018938" cy="687881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7" name="Straight Connector 16"/>
              <p:cNvCxnSpPr/>
              <p:nvPr/>
            </p:nvCxnSpPr>
            <p:spPr>
              <a:xfrm flipV="1">
                <a:off x="4545700" y="5771445"/>
                <a:ext cx="290945" cy="375922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V="1">
                <a:off x="4545699" y="6185645"/>
                <a:ext cx="290945" cy="375922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Straight Connector 19"/>
            <p:cNvCxnSpPr/>
            <p:nvPr/>
          </p:nvCxnSpPr>
          <p:spPr>
            <a:xfrm flipV="1">
              <a:off x="4933416" y="5703254"/>
              <a:ext cx="290945" cy="375922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4911084" y="6099166"/>
              <a:ext cx="290945" cy="375922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506896" y="176764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Method </a:t>
            </a:r>
            <a:r>
              <a:rPr lang="en-US" sz="4000" dirty="0"/>
              <a:t>of Initial </a:t>
            </a:r>
            <a:r>
              <a:rPr lang="en-US" sz="4000" dirty="0" smtClean="0"/>
              <a:t>Rates-- Example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6772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1CDD0-9074-494C-8E79-ADC291300433}" type="slidenum">
              <a:rPr lang="en-US" smtClean="0"/>
              <a:t>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="" xmlns:a16="http://schemas.microsoft.com/office/drawing/2014/main" id="{96D50D78-5E8B-417A-ACE4-171F38F734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4364" y="1215201"/>
                <a:ext cx="11206162" cy="1512501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 smtClean="0"/>
                  <a:t>The following data were collected for the net reaction</a:t>
                </a:r>
              </a:p>
              <a:p>
                <a:pPr marL="0" indent="0" algn="ctr">
                  <a:buNone/>
                </a:pP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400" b="0" i="1" smtClean="0">
                        <a:latin typeface="Cambria Math" charset="0"/>
                      </a:rPr>
                      <m:t>+2</m:t>
                    </m:r>
                    <m:r>
                      <a:rPr lang="en-US" sz="2400" b="0" i="1" smtClean="0">
                        <a:latin typeface="Cambria Math" charset="0"/>
                      </a:rPr>
                      <m:t>𝐶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400" b="0" i="1" smtClean="0">
                        <a:latin typeface="Cambria Math" charset="0"/>
                        <a:ea typeface="Cambria Math" panose="02040503050406030204" pitchFamily="18" charset="0"/>
                      </a:rPr>
                      <m:t>𝐷</m:t>
                    </m:r>
                  </m:oMath>
                </a14:m>
                <a:endParaRPr lang="en-US" sz="2400" dirty="0"/>
              </a:p>
              <a:p>
                <a:endParaRPr lang="en-US" sz="2400" dirty="0" smtClean="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xmlns="" id="{96D50D78-5E8B-417A-ACE4-171F38F734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4364" y="1215201"/>
                <a:ext cx="11206162" cy="1512501"/>
              </a:xfrm>
              <a:blipFill rotWithShape="0">
                <a:blip r:embed="rId2"/>
                <a:stretch>
                  <a:fillRect l="-762" t="-56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936394" y="4225979"/>
                <a:ext cx="315605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F46606"/>
                          </a:solidFill>
                          <a:latin typeface="Cambria Math" panose="02040503050406030204" pitchFamily="18" charset="0"/>
                        </a:rPr>
                        <m:t>𝑟𝑎𝑡𝑒</m:t>
                      </m:r>
                      <m:r>
                        <a:rPr lang="en-US" sz="2400" i="1" smtClean="0">
                          <a:solidFill>
                            <a:srgbClr val="F4660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 smtClean="0">
                          <a:solidFill>
                            <a:srgbClr val="F46606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F46606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solidFill>
                                    <a:srgbClr val="F46606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F46606"/>
                                  </a:solidFill>
                                  <a:latin typeface="Cambria Math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rgbClr val="F46606"/>
                              </a:solidFill>
                              <a:latin typeface="Cambria Math" charset="0"/>
                            </a:rPr>
                            <m:t>𝑥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rgbClr val="F46606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400" i="1" smtClean="0">
                                  <a:solidFill>
                                    <a:srgbClr val="F46606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400" i="1">
                                      <a:solidFill>
                                        <a:srgbClr val="F46606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F46606"/>
                                      </a:solidFill>
                                      <a:latin typeface="Cambria Math" charset="0"/>
                                    </a:rPr>
                                    <m:t>𝐵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F46606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sup>
                          </m:sSup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solidFill>
                                    <a:srgbClr val="F46606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F46606"/>
                                  </a:solidFill>
                                  <a:latin typeface="Cambria Math" charset="0"/>
                                </a:rPr>
                                <m:t>𝐶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rgbClr val="F46606"/>
                              </a:solidFill>
                              <a:latin typeface="Cambria Math" charset="0"/>
                            </a:rPr>
                            <m:t>𝑧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F46606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394" y="4225979"/>
                <a:ext cx="3156057" cy="46166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918048" y="4708150"/>
            <a:ext cx="4846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(3) Find k, use any set of data you like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2238430" y="5203105"/>
                <a:ext cx="6230680" cy="6563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𝑘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𝑟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𝑎𝑡𝑒</m:t>
                          </m:r>
                        </m:num>
                        <m:den>
                          <m:sSup>
                            <m:sSup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𝐴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charset="0"/>
                                        </a:rPr>
                                        <m:t>𝐵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p>
                              </m:sSup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</a:rPr>
                                    <m:t>𝐶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dirty="0"/>
                            <m:t>1.2∗10</m:t>
                          </m:r>
                          <m:r>
                            <m:rPr>
                              <m:nor/>
                            </m:rPr>
                            <a:rPr lang="en-US" baseline="30000" dirty="0"/>
                            <m:t>3</m:t>
                          </m:r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srgbClr val="000000"/>
                              </a:solidFill>
                              <a:latin typeface="Calibri" charset="0"/>
                            </a:rPr>
                            <m:t> 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0.01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i="1"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charset="0"/>
                                        </a:rPr>
                                        <m:t>0.01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1</m:t>
                                  </m:r>
                                </m:sup>
                              </m:sSup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0.1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</a:rPr>
                                <m:t>1</m:t>
                              </m:r>
                            </m:sup>
                          </m:sSup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charset="0"/>
                        </a:rPr>
                        <m:t>1.2∗10</m:t>
                      </m:r>
                      <m:r>
                        <a:rPr lang="en-US" b="0" i="1" baseline="30000" smtClean="0">
                          <a:latin typeface="Cambria Math" charset="0"/>
                        </a:rPr>
                        <m:t>10</m:t>
                      </m:r>
                      <m:f>
                        <m:fPr>
                          <m:ctrlPr>
                            <a:rPr lang="en-US" i="1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baseline="30000" dirty="0"/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8430" y="5203105"/>
                <a:ext cx="6230680" cy="65639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9438049"/>
              </p:ext>
            </p:extLst>
          </p:nvPr>
        </p:nvGraphicFramePr>
        <p:xfrm>
          <a:off x="3457294" y="2120206"/>
          <a:ext cx="5438575" cy="19700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2630"/>
                <a:gridCol w="1046925"/>
                <a:gridCol w="924557"/>
                <a:gridCol w="1087715"/>
                <a:gridCol w="1726748"/>
              </a:tblGrid>
              <a:tr h="71187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 smtClean="0">
                          <a:effectLst/>
                        </a:rPr>
                        <a:t>Exp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[A]       mol/L      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[B]     mol/L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>
                          <a:effectLst/>
                        </a:rPr>
                        <a:t>[C]       mol/L</a:t>
                      </a:r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rate of reaction        M/s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314548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0.1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1.2*10</a:t>
                      </a:r>
                      <a:r>
                        <a:rPr lang="en-US" sz="1800" u="none" strike="noStrike" baseline="30000"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314548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 dirty="0">
                          <a:effectLst/>
                        </a:rPr>
                        <a:t>0.1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4.8*10</a:t>
                      </a:r>
                      <a:r>
                        <a:rPr lang="en-US" sz="1800" u="none" strike="noStrike" baseline="30000"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314548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2.16*10</a:t>
                      </a:r>
                      <a:r>
                        <a:rPr lang="en-US" sz="1800" u="none" strike="noStrike" baseline="30000" dirty="0">
                          <a:effectLst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  <a:tr h="314548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0.02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u="none" strike="noStrike">
                          <a:effectLst/>
                        </a:rPr>
                        <a:t>0.1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3.84*10</a:t>
                      </a:r>
                      <a:r>
                        <a:rPr lang="en-US" sz="1800" u="none" strike="noStrike" baseline="30000" dirty="0">
                          <a:effectLst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4020170" y="6077247"/>
                <a:ext cx="443185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F46606"/>
                          </a:solidFill>
                          <a:latin typeface="Cambria Math" panose="02040503050406030204" pitchFamily="18" charset="0"/>
                        </a:rPr>
                        <m:t>𝑟𝑎𝑡𝑒</m:t>
                      </m:r>
                      <m:r>
                        <a:rPr lang="en-US" sz="2400" i="1" smtClean="0">
                          <a:solidFill>
                            <a:srgbClr val="F46606"/>
                          </a:solidFill>
                          <a:latin typeface="Cambria Math" panose="02040503050406030204" pitchFamily="18" charset="0"/>
                        </a:rPr>
                        <m:t>=(1.2∗1010)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F46606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solidFill>
                                    <a:srgbClr val="F46606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F46606"/>
                                  </a:solidFill>
                                  <a:latin typeface="Cambria Math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rgbClr val="F46606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rgbClr val="F46606"/>
                              </a:solidFill>
                              <a:latin typeface="Cambria Math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sz="2400" i="1" smtClean="0">
                                  <a:solidFill>
                                    <a:srgbClr val="F46606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400" i="1">
                                      <a:solidFill>
                                        <a:srgbClr val="F46606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F46606"/>
                                      </a:solidFill>
                                      <a:latin typeface="Cambria Math" charset="0"/>
                                    </a:rPr>
                                    <m:t>𝐵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F46606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p>
                          </m:sSup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>
                                  <a:solidFill>
                                    <a:srgbClr val="F46606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F46606"/>
                                  </a:solidFill>
                                  <a:latin typeface="Cambria Math" charset="0"/>
                                </a:rPr>
                                <m:t>𝐶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solidFill>
                                <a:srgbClr val="F46606"/>
                              </a:solidFill>
                              <a:latin typeface="Cambria Math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F46606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0170" y="6077247"/>
                <a:ext cx="4431854" cy="461665"/>
              </a:xfrm>
              <a:prstGeom prst="rect">
                <a:avLst/>
              </a:prstGeom>
              <a:blipFill rotWithShape="0">
                <a:blip r:embed="rId5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06896" y="176764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Method </a:t>
            </a:r>
            <a:r>
              <a:rPr lang="en-US" sz="4000" dirty="0"/>
              <a:t>of Initial </a:t>
            </a:r>
            <a:r>
              <a:rPr lang="en-US" sz="4000" dirty="0" smtClean="0"/>
              <a:t>Rates-- Example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9970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1343</Words>
  <Application>Microsoft Macintosh PowerPoint</Application>
  <PresentationFormat>Widescreen</PresentationFormat>
  <Paragraphs>299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Calibri</vt:lpstr>
      <vt:lpstr>Calibri Light</vt:lpstr>
      <vt:lpstr>Cambria Math</vt:lpstr>
      <vt:lpstr>Helvetica Neue</vt:lpstr>
      <vt:lpstr>Wingdings</vt:lpstr>
      <vt:lpstr>等线</vt:lpstr>
      <vt:lpstr>Arial</vt:lpstr>
      <vt:lpstr>Office Theme</vt:lpstr>
      <vt:lpstr>Ch11. Integrated rate laws and reaction mechanisms</vt:lpstr>
      <vt:lpstr>PowerPoint Presentation</vt:lpstr>
      <vt:lpstr>PowerPoint Presentation</vt:lpstr>
      <vt:lpstr>Find Rate Law Expression---Method of Initial Rates</vt:lpstr>
      <vt:lpstr>Find Rate Law Expression---Method of Initial Rates</vt:lpstr>
      <vt:lpstr>Method of Initial Rates-- Example</vt:lpstr>
      <vt:lpstr>Method of Initial Rates-- Example</vt:lpstr>
      <vt:lpstr>Method of Initial Rates-- Example</vt:lpstr>
      <vt:lpstr>Method of Initial Rates-- Example</vt:lpstr>
      <vt:lpstr>The Integrated Rate Laws</vt:lpstr>
      <vt:lpstr>Example:</vt:lpstr>
      <vt:lpstr>The Integrated Rate Laws</vt:lpstr>
      <vt:lpstr>Example:</vt:lpstr>
      <vt:lpstr>Example:</vt:lpstr>
      <vt:lpstr>Example:</vt:lpstr>
      <vt:lpstr>Reaction Mechanisms</vt:lpstr>
      <vt:lpstr>Definitions</vt:lpstr>
      <vt:lpstr>Elementary steps</vt:lpstr>
      <vt:lpstr>Example</vt:lpstr>
      <vt:lpstr>Example</vt:lpstr>
    </vt:vector>
  </TitlesOfParts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Kinetics Intro Review</dc:title>
  <dc:creator>Geoffrey Geberth</dc:creator>
  <cp:lastModifiedBy>Shichao He</cp:lastModifiedBy>
  <cp:revision>123</cp:revision>
  <dcterms:created xsi:type="dcterms:W3CDTF">2018-11-12T06:11:38Z</dcterms:created>
  <dcterms:modified xsi:type="dcterms:W3CDTF">2018-11-19T23:11:31Z</dcterms:modified>
</cp:coreProperties>
</file>